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1" r:id="rId16"/>
    <p:sldId id="270" r:id="rId17"/>
    <p:sldId id="272" r:id="rId18"/>
    <p:sldId id="273" r:id="rId19"/>
    <p:sldId id="274" r:id="rId20"/>
  </p:sldIdLst>
  <p:sldSz cx="12192000" cy="6858000"/>
  <p:notesSz cx="6858000" cy="9144000"/>
  <p:embeddedFontLst>
    <p:embeddedFont>
      <p:font typeface="Malgun Gothic" panose="020B0503020000020004" pitchFamily="50" charset="-127"/>
      <p:regular r:id="rId22"/>
      <p:bold r:id="rId23"/>
    </p:embeddedFont>
    <p:embeddedFont>
      <p:font typeface="Noto Sans Symbols" panose="020B0502040504020204" pitchFamily="50" charset="-127"/>
      <p:regular r:id="rId24"/>
    </p:embeddedFont>
    <p:embeddedFont>
      <p:font typeface="에스코어 드림 2 ExtraLight" panose="020B0203030302020204" pitchFamily="34" charset="-127"/>
      <p:regular r:id="rId25"/>
    </p:embeddedFont>
    <p:embeddedFont>
      <p:font typeface="에스코어 드림 3 Light" panose="020B0303030302020204" pitchFamily="34" charset="-127"/>
      <p:regular r:id="rId26"/>
    </p:embeddedFont>
    <p:embeddedFont>
      <p:font typeface="에스코어 드림 4 Regular" panose="020B0503030302020204" pitchFamily="34" charset="-127"/>
      <p:regular r:id="rId27"/>
    </p:embeddedFont>
    <p:embeddedFont>
      <p:font typeface="에스코어 드림 5 Medium" panose="020B0503030302020204" pitchFamily="34" charset="-127"/>
      <p:regular r:id="rId28"/>
    </p:embeddedFont>
    <p:embeddedFont>
      <p:font typeface="에스코어 드림 6 Bold" panose="020B0703030302020204" pitchFamily="34" charset="-127"/>
      <p:bold r:id="rId29"/>
    </p:embeddedFont>
    <p:embeddedFont>
      <p:font typeface="에스코어 드림 8 Heavy" panose="020B0903030302020204" pitchFamily="34" charset="-127"/>
      <p:bold r:id="rId30"/>
    </p:embeddedFont>
    <p:embeddedFont>
      <p:font typeface="여기어때 잘난체" panose="020B0600000101010101" pitchFamily="50" charset="-127"/>
      <p:bold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2" roundtripDataSignature="AMtx7mjB/m0a+iuiHibSO9vq7QKl2gtYN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08E70BC-C9EA-4500-B140-54154D1C10AB}">
  <a:tblStyle styleId="{F08E70BC-C9EA-4500-B140-54154D1C10A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A6CDF56-A5B4-4A40-9207-D08A5EC225F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51" autoAdjust="0"/>
    <p:restoredTop sz="87657" autoAdjust="0"/>
  </p:normalViewPr>
  <p:slideViewPr>
    <p:cSldViewPr snapToGrid="0">
      <p:cViewPr varScale="1">
        <p:scale>
          <a:sx n="75" d="100"/>
          <a:sy n="75" d="100"/>
        </p:scale>
        <p:origin x="1128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na.co.kr/view/AKR20210726119000502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na.co.kr/view/AKR20220117145200002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fc3edf0686_3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91" name="Google Shape;191;g1fc3edf0686_3_8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g1fc3edf0686_3_8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10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fc3edf0686_3_10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구별 매출액과 상권 분포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구별 매출액 상위 5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구별 매출액 하위 5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구별 주중 일평균 매출액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구별 주말 일평균 매출액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상권구분 상권 매출액 대시보드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상권별 매출액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상권별 서비스 업종 대시보드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자치구별 업종 1위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자치구 업종별 매출 순위(주말 기준)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자치구 업종멸 매출 순위(주중 기준)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전체 매출 건수 금액(주말, 주중)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전체 성별 대비 업종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구별 업종별 매출액 대시 보드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건당 출액과 상권분포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상권별 매출액 상위5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용산구 연령대별 매출액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요일 시간 연령별 대시보드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요일별 매출액, 매출건수 분포 지도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g1fc3edf0686_3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1fc3edf0686_3_1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dirty="0"/>
              <a:t>결론 부분에서는 프로젝트 전체 내용을 간략히 정리하고, 향후 연구의 방향성을 제안하며 발표를 마무리하도록 하겠습니다.</a:t>
            </a:r>
            <a:endParaRPr dirty="0"/>
          </a:p>
        </p:txBody>
      </p:sp>
      <p:sp>
        <p:nvSpPr>
          <p:cNvPr id="211" name="Google Shape;211;g1fc3edf0686_3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fc3edf0686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21" name="Google Shape;221;g1fc3edf0686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000" dirty="0">
                <a:highlight>
                  <a:srgbClr val="FFFFFF"/>
                </a:highlight>
              </a:rPr>
              <a:t>저희는 2021년을 기준으로 서울시 상권을 분석했습니다. 자치구, 상권, 업종, 성별, 연령대, 요일, 시간대별로 범주화해서 </a:t>
            </a:r>
            <a:r>
              <a:rPr lang="ko-KR" sz="1000" dirty="0" err="1">
                <a:highlight>
                  <a:srgbClr val="FFFFFF"/>
                </a:highlight>
              </a:rPr>
              <a:t>태블로로</a:t>
            </a:r>
            <a:r>
              <a:rPr lang="ko-KR" sz="1000" dirty="0">
                <a:highlight>
                  <a:srgbClr val="FFFFFF"/>
                </a:highlight>
              </a:rPr>
              <a:t> 시각화를 진행했습니다. 추가 분석을 위해 코로나 전후인 19,20년도의 자료를 새로 취합하였고, 이에 대한 분석도 </a:t>
            </a:r>
            <a:r>
              <a:rPr lang="ko-KR" sz="1000" dirty="0" err="1">
                <a:highlight>
                  <a:srgbClr val="FFFFFF"/>
                </a:highlight>
              </a:rPr>
              <a:t>태블로를</a:t>
            </a:r>
            <a:r>
              <a:rPr lang="ko-KR" sz="1000" dirty="0">
                <a:highlight>
                  <a:srgbClr val="FFFFFF"/>
                </a:highlight>
              </a:rPr>
              <a:t> 통해 앞서 </a:t>
            </a:r>
            <a:r>
              <a:rPr lang="ko-KR" sz="1000" dirty="0" err="1">
                <a:highlight>
                  <a:srgbClr val="FFFFFF"/>
                </a:highlight>
              </a:rPr>
              <a:t>설명드렸습니다</a:t>
            </a:r>
            <a:r>
              <a:rPr lang="ko-KR" sz="1000" dirty="0">
                <a:highlight>
                  <a:srgbClr val="FFFFFF"/>
                </a:highlight>
              </a:rPr>
              <a:t>. 지금까지 서울시의 상권 분석 연구는 주로 골목상권을 중심으로 이루어진데 비해 이번 프로젝트는 상권의 4가지 유형을 모두 포함하면서 매출액을 분석할 수 있는 기회를 가졌습니다.</a:t>
            </a:r>
            <a:endParaRPr sz="1000" dirty="0">
              <a:highlight>
                <a:srgbClr val="FFFFFF"/>
              </a:highlight>
            </a:endParaRPr>
          </a:p>
        </p:txBody>
      </p:sp>
      <p:sp>
        <p:nvSpPr>
          <p:cNvPr id="222" name="Google Shape;222;g1fc3edf0686_0_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13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fc3edf0686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37" name="Google Shape;237;g1fc3edf0686_0_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000" dirty="0">
                <a:highlight>
                  <a:srgbClr val="FFFFFF"/>
                </a:highlight>
              </a:rPr>
              <a:t>지하철 </a:t>
            </a:r>
            <a:r>
              <a:rPr lang="ko-KR" sz="1000" dirty="0" err="1">
                <a:highlight>
                  <a:srgbClr val="FFFFFF"/>
                </a:highlight>
              </a:rPr>
              <a:t>승하차</a:t>
            </a:r>
            <a:r>
              <a:rPr lang="ko-KR" sz="1000" dirty="0">
                <a:highlight>
                  <a:srgbClr val="FFFFFF"/>
                </a:highlight>
              </a:rPr>
              <a:t> 인원 데이터 등 인원 파악이 가능한 데이터를 수집해서 입지 선정을 좀 더 구체화할 예정이다.</a:t>
            </a:r>
            <a:endParaRPr sz="1000" dirty="0"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000" dirty="0">
                <a:highlight>
                  <a:srgbClr val="FFFFFF"/>
                </a:highlight>
              </a:rPr>
              <a:t>분석을 마무리할 시기에 2022년 최신 데이터를 얻게 되어서 이를 활용하여 본 프로젝트를 </a:t>
            </a:r>
            <a:r>
              <a:rPr lang="ko-KR" sz="1000" dirty="0" err="1">
                <a:highlight>
                  <a:srgbClr val="FFFFFF"/>
                </a:highlight>
              </a:rPr>
              <a:t>최신화할</a:t>
            </a:r>
            <a:r>
              <a:rPr lang="ko-KR" sz="1000" dirty="0">
                <a:highlight>
                  <a:srgbClr val="FFFFFF"/>
                </a:highlight>
              </a:rPr>
              <a:t> 예정이다.</a:t>
            </a:r>
            <a:endParaRPr sz="1000" dirty="0">
              <a:highlight>
                <a:srgbClr val="FFFFFF"/>
              </a:highlight>
            </a:endParaRPr>
          </a:p>
        </p:txBody>
      </p:sp>
      <p:sp>
        <p:nvSpPr>
          <p:cNvPr id="238" name="Google Shape;238;g1fc3edf0686_0_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14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58" name="Google Shape;258;p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15</a:t>
            </a:fld>
            <a:endParaRPr sz="1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fc3edf0686_3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68" name="Google Shape;268;g1fc3edf0686_3_1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용산구(전자상가), 영등포구(여의도), 성동구(카페거리), 동작구(노량진)</a:t>
            </a:r>
            <a:endParaRPr/>
          </a:p>
        </p:txBody>
      </p:sp>
      <p:sp>
        <p:nvSpPr>
          <p:cNvPr id="269" name="Google Shape;269;g1fc3edf0686_3_1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17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1fc3edf0686_3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78" name="Google Shape;278;g1fc3edf0686_3_1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용산구(전자상가), 영등포구(여의도), 성동구(카페거리), 동작구(노량진)</a:t>
            </a:r>
            <a:endParaRPr/>
          </a:p>
        </p:txBody>
      </p:sp>
      <p:sp>
        <p:nvSpPr>
          <p:cNvPr id="279" name="Google Shape;279;g1fc3edf0686_3_13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18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1eaf0652aad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1eaf0652aad_1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g1eaf0652aad_1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altLang="ko-KR"/>
              <a:t>19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94" name="Google Shape;9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fc3edf0686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9" name="Google Shape;119;g1fc3edf0686_3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ko-KR" sz="1000" u="sng" dirty="0">
                <a:solidFill>
                  <a:schemeClr val="hlink"/>
                </a:solidFill>
                <a:hlinkClick r:id="rId3"/>
              </a:rPr>
              <a:t>[</a:t>
            </a:r>
            <a:r>
              <a:rPr lang="ko-KR" sz="1000" u="sng" dirty="0" err="1">
                <a:solidFill>
                  <a:schemeClr val="hlink"/>
                </a:solidFill>
                <a:hlinkClick r:id="rId3"/>
              </a:rPr>
              <a:t>팩트체크</a:t>
            </a:r>
            <a:r>
              <a:rPr lang="ko-KR" sz="1000" u="sng" dirty="0">
                <a:solidFill>
                  <a:schemeClr val="hlink"/>
                </a:solidFill>
                <a:hlinkClick r:id="rId3"/>
              </a:rPr>
              <a:t>] OECD 국가 중 자영업 25% 이상은 </a:t>
            </a:r>
            <a:r>
              <a:rPr lang="ko-KR" sz="1000" u="sng" dirty="0" err="1">
                <a:solidFill>
                  <a:schemeClr val="hlink"/>
                </a:solidFill>
                <a:hlinkClick r:id="rId3"/>
              </a:rPr>
              <a:t>한국뿐</a:t>
            </a:r>
            <a:r>
              <a:rPr lang="ko-KR" sz="1000" u="sng" dirty="0">
                <a:solidFill>
                  <a:schemeClr val="hlink"/>
                </a:solidFill>
                <a:hlinkClick r:id="rId3"/>
              </a:rPr>
              <a:t>? | 연합뉴스 (</a:t>
            </a:r>
            <a:r>
              <a:rPr lang="ko-KR" sz="1000" u="sng" dirty="0" err="1">
                <a:solidFill>
                  <a:schemeClr val="hlink"/>
                </a:solidFill>
                <a:hlinkClick r:id="rId3"/>
              </a:rPr>
              <a:t>yna.co.kr</a:t>
            </a:r>
            <a:r>
              <a:rPr lang="ko-KR" sz="1000" u="sng" dirty="0">
                <a:solidFill>
                  <a:schemeClr val="hlink"/>
                </a:solidFill>
                <a:hlinkClick r:id="rId3"/>
              </a:rPr>
              <a:t>)</a:t>
            </a:r>
            <a:endParaRPr sz="1000" dirty="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ko-KR" sz="1000" dirty="0" err="1">
                <a:highlight>
                  <a:srgbClr val="FFFFFF"/>
                </a:highlight>
              </a:rPr>
              <a:t>OECD가</a:t>
            </a:r>
            <a:r>
              <a:rPr lang="ko-KR" sz="1000" dirty="0">
                <a:highlight>
                  <a:srgbClr val="FFFFFF"/>
                </a:highlight>
              </a:rPr>
              <a:t> 38개 회원국을 대상으로 2021년 또는 가장 최근의 자영업 비중(</a:t>
            </a:r>
            <a:r>
              <a:rPr lang="ko-KR" sz="1000" dirty="0" err="1">
                <a:highlight>
                  <a:srgbClr val="FFFFFF"/>
                </a:highlight>
              </a:rPr>
              <a:t>self-employment</a:t>
            </a:r>
            <a:r>
              <a:rPr lang="ko-KR" sz="1000" dirty="0">
                <a:highlight>
                  <a:srgbClr val="FFFFFF"/>
                </a:highlight>
              </a:rPr>
              <a:t> </a:t>
            </a:r>
            <a:r>
              <a:rPr lang="ko-KR" sz="1000" dirty="0" err="1">
                <a:highlight>
                  <a:srgbClr val="FFFFFF"/>
                </a:highlight>
              </a:rPr>
              <a:t>rate</a:t>
            </a:r>
            <a:r>
              <a:rPr lang="ko-KR" sz="1000" dirty="0">
                <a:highlight>
                  <a:srgbClr val="FFFFFF"/>
                </a:highlight>
              </a:rPr>
              <a:t>)을 집계한 결과, 한국은 2021년 기준 23.9%로 8번째로 높았다.</a:t>
            </a:r>
            <a:endParaRPr sz="1000" dirty="0"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ko-KR" sz="1000" dirty="0">
                <a:highlight>
                  <a:srgbClr val="FFFFFF"/>
                </a:highlight>
              </a:rPr>
              <a:t>OECD 중에서도 경제 수준이 높은 주요 7개국(G7)과 비교하면 한국의 자영업자 비중이 가장 높았다. 한국과 경제 규모가 비슷한 이탈리아의 자영업자 비율이 작년 기준 22.5%로 한국과 비슷하다. </a:t>
            </a:r>
            <a:endParaRPr sz="1000" dirty="0"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23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 dirty="0">
              <a:highlight>
                <a:srgbClr val="FFFFFF"/>
              </a:highlight>
            </a:endParaRPr>
          </a:p>
        </p:txBody>
      </p:sp>
      <p:sp>
        <p:nvSpPr>
          <p:cNvPr id="120" name="Google Shape;120;g1fc3edf0686_3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4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fc3edf0686_3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2" name="Google Shape;132;g1fc3edf0686_3_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ko-KR" sz="1000" dirty="0">
                <a:highlight>
                  <a:srgbClr val="FFFFFF"/>
                </a:highlight>
              </a:rPr>
              <a:t>개인 창업 사업체의 생존 기간의 </a:t>
            </a:r>
            <a:r>
              <a:rPr lang="ko-KR" sz="1000" dirty="0" err="1">
                <a:highlight>
                  <a:srgbClr val="FFFFFF"/>
                </a:highlight>
              </a:rPr>
              <a:t>중위수</a:t>
            </a:r>
            <a:r>
              <a:rPr lang="ko-KR" sz="1000" dirty="0">
                <a:highlight>
                  <a:srgbClr val="FFFFFF"/>
                </a:highlight>
              </a:rPr>
              <a:t>(생존 기간을 일렬로 세웠을 때 정중앙에 위치한 값)는 2.6년에 불과한 것으로 조사됐다. 2010∼2018년 사이 창업한 개인 사업체의 </a:t>
            </a:r>
            <a:r>
              <a:rPr lang="ko-KR" sz="1000" dirty="0" err="1">
                <a:highlight>
                  <a:srgbClr val="FFFFFF"/>
                </a:highlight>
              </a:rPr>
              <a:t>중위수</a:t>
            </a:r>
            <a:r>
              <a:rPr lang="ko-KR" sz="1000" dirty="0">
                <a:highlight>
                  <a:srgbClr val="FFFFFF"/>
                </a:highlight>
              </a:rPr>
              <a:t> 생존시간은 2.6년이었다. 개인 창업사업체의 1년 생존율은 78.9%에 달하지만 3년 생존율은 45.6%, 5년 생존율은 31.4%로 내려갔다. 개인 사업체 10곳 중 7곳은 창업 후 5년 안에 폐업한다는 의미다.</a:t>
            </a:r>
            <a:endParaRPr sz="1000" dirty="0"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ko-KR" sz="1000" u="sng" dirty="0">
                <a:solidFill>
                  <a:schemeClr val="hlink"/>
                </a:solidFill>
                <a:hlinkClick r:id="rId3"/>
              </a:rPr>
              <a:t>"개인창업, 2.6년 생존…35세 미만 폐업 위험 가장 높아" | 연합뉴스 (</a:t>
            </a:r>
            <a:r>
              <a:rPr lang="ko-KR" sz="1000" u="sng" dirty="0" err="1">
                <a:solidFill>
                  <a:schemeClr val="hlink"/>
                </a:solidFill>
                <a:hlinkClick r:id="rId3"/>
              </a:rPr>
              <a:t>yna.co.kr</a:t>
            </a:r>
            <a:r>
              <a:rPr lang="ko-KR" sz="1000" u="sng" dirty="0">
                <a:solidFill>
                  <a:schemeClr val="hlink"/>
                </a:solidFill>
                <a:hlinkClick r:id="rId3"/>
              </a:rPr>
              <a:t>)</a:t>
            </a:r>
            <a:endParaRPr sz="1000" dirty="0"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100"/>
              <a:buNone/>
            </a:pPr>
            <a:endParaRPr sz="1000" dirty="0">
              <a:highlight>
                <a:srgbClr val="FFFFFF"/>
              </a:highlight>
            </a:endParaRPr>
          </a:p>
        </p:txBody>
      </p:sp>
      <p:sp>
        <p:nvSpPr>
          <p:cNvPr id="133" name="Google Shape;133;g1fc3edf0686_3_2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5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5" name="Google Shape;145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ko-KR" sz="1000" dirty="0" err="1">
                <a:latin typeface="Arial"/>
                <a:ea typeface="Arial"/>
                <a:cs typeface="Arial"/>
                <a:sym typeface="Arial"/>
              </a:rPr>
              <a:t>다산다사인</a:t>
            </a:r>
            <a:r>
              <a:rPr lang="ko-KR" sz="1000" dirty="0">
                <a:latin typeface="Arial"/>
                <a:ea typeface="Arial"/>
                <a:cs typeface="Arial"/>
                <a:sym typeface="Arial"/>
              </a:rPr>
              <a:t> 자영업의 악순환 구조를 지속성장의 구조로 전환하기 위해서는 </a:t>
            </a:r>
            <a:r>
              <a:rPr lang="ko-KR" sz="1000" b="1" dirty="0">
                <a:latin typeface="Arial"/>
                <a:ea typeface="Arial"/>
                <a:cs typeface="Arial"/>
                <a:sym typeface="Arial"/>
              </a:rPr>
              <a:t>영업점 입지 선정, 업종별 매출 분석 등 엄밀한 분석</a:t>
            </a:r>
            <a:r>
              <a:rPr lang="ko-KR" sz="1000" dirty="0">
                <a:latin typeface="Arial"/>
                <a:ea typeface="Arial"/>
                <a:cs typeface="Arial"/>
                <a:sym typeface="Arial"/>
              </a:rPr>
              <a:t>을 통한 점포 운영이 필요하다.</a:t>
            </a:r>
            <a:endParaRPr sz="10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ko-KR" sz="1000" dirty="0">
                <a:latin typeface="Arial"/>
                <a:ea typeface="Arial"/>
                <a:cs typeface="Arial"/>
                <a:sym typeface="Arial"/>
              </a:rPr>
              <a:t>현재 상권을 분석해주고 창업에 대한 정보를 주는 사이트들은 많이 존재하지만 이러한 정보들을 어떻게 </a:t>
            </a:r>
            <a:r>
              <a:rPr lang="ko-KR" sz="1000" dirty="0" err="1">
                <a:latin typeface="Arial"/>
                <a:ea typeface="Arial"/>
                <a:cs typeface="Arial"/>
                <a:sym typeface="Arial"/>
              </a:rPr>
              <a:t>활용하느냐에</a:t>
            </a:r>
            <a:r>
              <a:rPr lang="ko-KR" sz="1000" dirty="0">
                <a:latin typeface="Arial"/>
                <a:ea typeface="Arial"/>
                <a:cs typeface="Arial"/>
                <a:sym typeface="Arial"/>
              </a:rPr>
              <a:t> 따라서 창업의 성공 가능성이 좌지우지된다. 이번 시각화 기반의 상권 분석을 통해서 기존 및 신규 창업자들의 매출액 증진과 업종별 운영에 도움이 될 수 있는 정보를 제공하고자 한다.</a:t>
            </a:r>
            <a:endParaRPr sz="1000"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000" dirty="0"/>
              <a:t>기존 및 신규 창업자에게 상권 별 분석 정보를 전달하고 업종별 영업점 운영 방식을 결정하는데 도움을 주는 것을 목표로 한다.</a:t>
            </a:r>
            <a:endParaRPr sz="1000" dirty="0"/>
          </a:p>
        </p:txBody>
      </p:sp>
      <p:sp>
        <p:nvSpPr>
          <p:cNvPr id="146" name="Google Shape;146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6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fc3edf0686_3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0" name="Google Shape;160;g1fc3edf0686_3_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g1fc3edf0686_3_4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7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fc3edf0686_3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1" name="Google Shape;171;g1fc3edf0686_3_9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g1fc3edf0686_3_9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8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fc3edf0686_3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81" name="Google Shape;181;g1fc3edf0686_3_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g1fc3edf0686_3_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9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3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3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4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42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4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4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4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3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43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4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4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4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3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3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3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3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3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3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3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3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3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3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3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3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3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3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3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3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4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40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40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4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4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4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41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41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4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4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4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3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2" name="Google Shape;12;p3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3" name="Google Shape;13;p3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4" name="Google Shape;14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na.co.kr/view/AKR20210726119000502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survival-startup.tistory.com/311" TargetMode="External"/><Relationship Id="rId4" Type="http://schemas.openxmlformats.org/officeDocument/2006/relationships/hyperlink" Target="https://www.yna.co.kr/view/AKR20220117145200002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/>
          <p:nvPr/>
        </p:nvSpPr>
        <p:spPr>
          <a:xfrm>
            <a:off x="99060" y="95838"/>
            <a:ext cx="11993880" cy="6666325"/>
          </a:xfrm>
          <a:prstGeom prst="frame">
            <a:avLst>
              <a:gd name="adj1" fmla="val 958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9" name="Google Shape;89;p1"/>
          <p:cNvSpPr txBox="1">
            <a:spLocks noGrp="1"/>
          </p:cNvSpPr>
          <p:nvPr>
            <p:ph type="ctrTitle"/>
          </p:nvPr>
        </p:nvSpPr>
        <p:spPr>
          <a:xfrm>
            <a:off x="946150" y="1489075"/>
            <a:ext cx="10090200" cy="23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Arial"/>
              <a:buNone/>
            </a:pPr>
            <a:r>
              <a:rPr lang="ko-KR" sz="6600" u="sng" dirty="0">
                <a:latin typeface="여기어때 잘난체" panose="020B0600000101010101" pitchFamily="50" charset="-127"/>
                <a:ea typeface="여기어때 잘난체" panose="020B0600000101010101" pitchFamily="50" charset="-127"/>
                <a:cs typeface="Arial"/>
                <a:sym typeface="Arial"/>
              </a:rPr>
              <a:t>서울시 자치구별</a:t>
            </a:r>
            <a:br>
              <a:rPr lang="ko-KR" sz="6600" u="sng" dirty="0">
                <a:solidFill>
                  <a:srgbClr val="64C4B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Arial"/>
                <a:sym typeface="Arial"/>
              </a:rPr>
            </a:br>
            <a:r>
              <a:rPr lang="ko-KR" sz="6600" dirty="0">
                <a:solidFill>
                  <a:srgbClr val="93D1E2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Arial"/>
                <a:sym typeface="Arial"/>
              </a:rPr>
              <a:t>상권 동향 분석 프로젝트 </a:t>
            </a:r>
            <a:endParaRPr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90" name="Google Shape;90;p1"/>
          <p:cNvSpPr txBox="1"/>
          <p:nvPr/>
        </p:nvSpPr>
        <p:spPr>
          <a:xfrm>
            <a:off x="945932" y="1166629"/>
            <a:ext cx="324329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 b="0" i="1" u="none" strike="noStrike" cap="none" dirty="0" err="1">
                <a:solidFill>
                  <a:schemeClr val="dk1"/>
                </a:solidFill>
                <a:highlight>
                  <a:srgbClr val="C0C0C0"/>
                </a:highlight>
                <a:latin typeface="에스코어 드림 5 Medium" panose="020B0503030302020204" pitchFamily="34" charset="-127"/>
                <a:ea typeface="에스코어 드림 5 Medium" panose="020B0503030302020204" pitchFamily="34" charset="-127"/>
                <a:sym typeface="Arial"/>
              </a:rPr>
              <a:t>Final</a:t>
            </a:r>
            <a:r>
              <a:rPr lang="ko-KR" sz="1600" b="0" i="1" u="none" strike="noStrike" cap="none" dirty="0">
                <a:solidFill>
                  <a:schemeClr val="dk1"/>
                </a:solidFill>
                <a:highlight>
                  <a:srgbClr val="C0C0C0"/>
                </a:highlight>
                <a:latin typeface="에스코어 드림 5 Medium" panose="020B0503030302020204" pitchFamily="34" charset="-127"/>
                <a:ea typeface="에스코어 드림 5 Medium" panose="020B0503030302020204" pitchFamily="34" charset="-127"/>
                <a:sym typeface="Arial"/>
              </a:rPr>
              <a:t> </a:t>
            </a:r>
            <a:r>
              <a:rPr lang="ko-KR" sz="1600" b="0" i="1" u="none" strike="noStrike" cap="none" dirty="0" err="1">
                <a:solidFill>
                  <a:schemeClr val="dk1"/>
                </a:solidFill>
                <a:highlight>
                  <a:srgbClr val="C0C0C0"/>
                </a:highlight>
                <a:latin typeface="에스코어 드림 5 Medium" panose="020B0503030302020204" pitchFamily="34" charset="-127"/>
                <a:ea typeface="에스코어 드림 5 Medium" panose="020B0503030302020204" pitchFamily="34" charset="-127"/>
                <a:sym typeface="Arial"/>
              </a:rPr>
              <a:t>project</a:t>
            </a:r>
            <a:endParaRPr sz="1600" b="0" i="1" u="none" strike="noStrike" cap="none" dirty="0">
              <a:solidFill>
                <a:schemeClr val="dk1"/>
              </a:solidFill>
              <a:highlight>
                <a:srgbClr val="C0C0C0"/>
              </a:highlight>
              <a:latin typeface="에스코어 드림 5 Medium" panose="020B0503030302020204" pitchFamily="34" charset="-127"/>
              <a:ea typeface="에스코어 드림 5 Medium" panose="020B0503030302020204" pitchFamily="34" charset="-127"/>
              <a:sym typeface="Arial"/>
            </a:endParaRPr>
          </a:p>
        </p:txBody>
      </p:sp>
      <p:sp>
        <p:nvSpPr>
          <p:cNvPr id="91" name="Google Shape;91;p1"/>
          <p:cNvSpPr txBox="1">
            <a:spLocks noGrp="1"/>
          </p:cNvSpPr>
          <p:nvPr>
            <p:ph type="subTitle" idx="1"/>
          </p:nvPr>
        </p:nvSpPr>
        <p:spPr>
          <a:xfrm>
            <a:off x="8513591" y="5193812"/>
            <a:ext cx="3276236" cy="1568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ko-KR" sz="18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Arial"/>
                <a:sym typeface="Arial"/>
              </a:rPr>
              <a:t>Digital </a:t>
            </a:r>
            <a:r>
              <a:rPr lang="ko-KR" sz="1800" dirty="0" err="1"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Arial"/>
                <a:sym typeface="Arial"/>
              </a:rPr>
              <a:t>Finance</a:t>
            </a:r>
            <a:r>
              <a:rPr lang="ko-KR" sz="18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Arial"/>
                <a:sym typeface="Arial"/>
              </a:rPr>
              <a:t> 2팀</a:t>
            </a:r>
            <a:endParaRPr lang="en-US" altLang="ko-KR" sz="1800" dirty="0"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Arial"/>
              <a:sym typeface="Arial"/>
            </a:endParaRPr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ko-KR" altLang="en-US" sz="18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Arial"/>
                <a:sym typeface="Arial"/>
              </a:rPr>
              <a:t>정가연</a:t>
            </a:r>
            <a:r>
              <a:rPr lang="en-US" altLang="ko-KR" sz="18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Arial"/>
                <a:sym typeface="Arial"/>
              </a:rPr>
              <a:t>, </a:t>
            </a:r>
            <a:r>
              <a:rPr lang="ko-KR" altLang="en-US" sz="1800" dirty="0" err="1"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Arial"/>
                <a:sym typeface="Arial"/>
              </a:rPr>
              <a:t>임새연</a:t>
            </a:r>
            <a:r>
              <a:rPr lang="en-US" altLang="ko-KR" sz="18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Arial"/>
                <a:sym typeface="Arial"/>
              </a:rPr>
              <a:t>, </a:t>
            </a:r>
            <a:r>
              <a:rPr lang="ko-KR" altLang="en-US" sz="18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Arial"/>
                <a:sym typeface="Arial"/>
              </a:rPr>
              <a:t>이소연</a:t>
            </a:r>
            <a:endParaRPr lang="en-US" altLang="ko-KR" sz="1800" dirty="0"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Arial"/>
              <a:sym typeface="Arial"/>
            </a:endParaRPr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ko-KR" altLang="en-US" sz="18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Arial"/>
                <a:sym typeface="Arial"/>
              </a:rPr>
              <a:t>최재욱</a:t>
            </a:r>
            <a:r>
              <a:rPr lang="en-US" altLang="ko-KR" sz="18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Arial"/>
                <a:sym typeface="Arial"/>
              </a:rPr>
              <a:t>, </a:t>
            </a:r>
            <a:r>
              <a:rPr lang="ko-KR" altLang="en-US" sz="1800" dirty="0" err="1"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Arial"/>
                <a:sym typeface="Arial"/>
              </a:rPr>
              <a:t>이연서</a:t>
            </a:r>
            <a:r>
              <a:rPr lang="en-US" altLang="ko-KR" sz="18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Arial"/>
                <a:sym typeface="Arial"/>
              </a:rPr>
              <a:t>, </a:t>
            </a:r>
            <a:r>
              <a:rPr lang="ko-KR" altLang="en-US" sz="1800" dirty="0" err="1"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Arial"/>
                <a:sym typeface="Arial"/>
              </a:rPr>
              <a:t>신승원</a:t>
            </a:r>
            <a:endParaRPr lang="en-US" altLang="ko-KR" sz="1800" dirty="0"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fc3edf0686_3_84"/>
          <p:cNvSpPr/>
          <p:nvPr/>
        </p:nvSpPr>
        <p:spPr>
          <a:xfrm>
            <a:off x="0" y="441856"/>
            <a:ext cx="159000" cy="6416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5" name="Google Shape;195;g1fc3edf0686_3_84"/>
          <p:cNvSpPr/>
          <p:nvPr/>
        </p:nvSpPr>
        <p:spPr>
          <a:xfrm>
            <a:off x="0" y="-11341"/>
            <a:ext cx="12192000" cy="453300"/>
          </a:xfrm>
          <a:prstGeom prst="rect">
            <a:avLst/>
          </a:prstGeom>
          <a:solidFill>
            <a:srgbClr val="DAEFF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0" i="0" u="none" strike="noStrike" cap="none" dirty="0">
                <a:solidFill>
                  <a:srgbClr val="7F7F7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     1-</a:t>
            </a:r>
            <a:r>
              <a:rPr lang="ko-KR" sz="1800" dirty="0">
                <a:solidFill>
                  <a:srgbClr val="7F7F7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3</a:t>
            </a:r>
            <a:r>
              <a:rPr lang="ko-KR" sz="1800" b="0" i="0" u="none" strike="noStrike" cap="none" dirty="0">
                <a:solidFill>
                  <a:srgbClr val="7F7F7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. </a:t>
            </a:r>
            <a:r>
              <a:rPr lang="ko-KR" sz="1800" dirty="0">
                <a:solidFill>
                  <a:srgbClr val="7F7F7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데이터 </a:t>
            </a:r>
            <a:r>
              <a:rPr lang="ko-KR" sz="1800" dirty="0" err="1">
                <a:solidFill>
                  <a:srgbClr val="7F7F7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전처리</a:t>
            </a:r>
            <a:endParaRPr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196" name="Google Shape;196;g1fc3edf0686_3_84"/>
          <p:cNvSpPr/>
          <p:nvPr/>
        </p:nvSpPr>
        <p:spPr>
          <a:xfrm>
            <a:off x="260629" y="428704"/>
            <a:ext cx="8888400" cy="985500"/>
          </a:xfrm>
          <a:prstGeom prst="snip2DiagRect">
            <a:avLst>
              <a:gd name="adj1" fmla="val 0"/>
              <a:gd name="adj2" fmla="val 16667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000">
                <a:solidFill>
                  <a:schemeClr val="dk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데이터 전처리</a:t>
            </a:r>
            <a:endParaRPr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197" name="Google Shape;197;g1fc3edf0686_3_84"/>
          <p:cNvSpPr/>
          <p:nvPr/>
        </p:nvSpPr>
        <p:spPr>
          <a:xfrm>
            <a:off x="260629" y="1295400"/>
            <a:ext cx="11822400" cy="5453700"/>
          </a:xfrm>
          <a:prstGeom prst="frame">
            <a:avLst>
              <a:gd name="adj1" fmla="val 958"/>
            </a:avLst>
          </a:prstGeom>
          <a:solidFill>
            <a:srgbClr val="DBF3F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198" name="Google Shape;198;g1fc3edf0686_3_84"/>
          <p:cNvGraphicFramePr/>
          <p:nvPr>
            <p:extLst>
              <p:ext uri="{D42A27DB-BD31-4B8C-83A1-F6EECF244321}">
                <p14:modId xmlns:p14="http://schemas.microsoft.com/office/powerpoint/2010/main" val="2577051425"/>
              </p:ext>
            </p:extLst>
          </p:nvPr>
        </p:nvGraphicFramePr>
        <p:xfrm>
          <a:off x="681523" y="2401894"/>
          <a:ext cx="10944900" cy="2361575"/>
        </p:xfrm>
        <a:graphic>
          <a:graphicData uri="http://schemas.openxmlformats.org/drawingml/2006/table">
            <a:tbl>
              <a:tblPr>
                <a:noFill/>
                <a:tableStyleId>{9A6CDF56-A5B4-4A40-9207-D08A5EC225F1}</a:tableStyleId>
              </a:tblPr>
              <a:tblGrid>
                <a:gridCol w="4118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26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37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2000" dirty="0" err="1">
                          <a:solidFill>
                            <a:srgbClr val="FFFFFF"/>
                          </a:solidFill>
                          <a:latin typeface="에스코어 드림 6 Bold" panose="020B0703030302020204" pitchFamily="34" charset="-127"/>
                          <a:ea typeface="에스코어 드림 6 Bold" panose="020B0703030302020204" pitchFamily="34" charset="-127"/>
                          <a:cs typeface="Malgun Gothic"/>
                          <a:sym typeface="Malgun Gothic"/>
                        </a:rPr>
                        <a:t>변수명</a:t>
                      </a:r>
                      <a:endParaRPr sz="2000" dirty="0">
                        <a:solidFill>
                          <a:srgbClr val="FFFFFF"/>
                        </a:solidFill>
                        <a:latin typeface="에스코어 드림 6 Bold" panose="020B0703030302020204" pitchFamily="34" charset="-127"/>
                        <a:ea typeface="에스코어 드림 6 Bold" panose="020B07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2000" dirty="0">
                          <a:solidFill>
                            <a:srgbClr val="FFFFFF"/>
                          </a:solidFill>
                          <a:latin typeface="에스코어 드림 6 Bold" panose="020B0703030302020204" pitchFamily="34" charset="-127"/>
                          <a:ea typeface="에스코어 드림 6 Bold" panose="020B0703030302020204" pitchFamily="34" charset="-127"/>
                          <a:cs typeface="Malgun Gothic"/>
                          <a:sym typeface="Malgun Gothic"/>
                        </a:rPr>
                        <a:t>처리 방식</a:t>
                      </a:r>
                      <a:endParaRPr sz="2000" dirty="0">
                        <a:solidFill>
                          <a:srgbClr val="FFFFFF"/>
                        </a:solidFill>
                        <a:latin typeface="에스코어 드림 6 Bold" panose="020B0703030302020204" pitchFamily="34" charset="-127"/>
                        <a:ea typeface="에스코어 드림 6 Bold" panose="020B07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00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2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Malgun Gothic"/>
                          <a:sym typeface="Malgun Gothic"/>
                        </a:rPr>
                        <a:t>연령</a:t>
                      </a:r>
                      <a:endParaRPr sz="2000" dirty="0">
                        <a:solidFill>
                          <a:srgbClr val="000000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3">
                  <a:txBody>
                    <a:bodyPr/>
                    <a:lstStyle/>
                    <a:p>
                      <a:pPr marL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2000" dirty="0" err="1"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Malgun Gothic"/>
                          <a:sym typeface="Malgun Gothic"/>
                        </a:rPr>
                        <a:t>melt</a:t>
                      </a:r>
                      <a:r>
                        <a:rPr lang="ko-KR" sz="2000" dirty="0"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Malgun Gothic"/>
                          <a:sym typeface="Malgun Gothic"/>
                        </a:rPr>
                        <a:t> 함수를 이용하여 각각의 요일에 따른 매출금액과 매출건수를 [‘연령’, ‘연령별 매출금액’, ‘연령별 매출건수’] 칼럼에 추가하고 ‘</a:t>
                      </a:r>
                      <a:r>
                        <a:rPr lang="ko-KR" sz="2000" dirty="0" err="1"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Malgun Gothic"/>
                          <a:sym typeface="Malgun Gothic"/>
                        </a:rPr>
                        <a:t>연령.csv</a:t>
                      </a:r>
                      <a:r>
                        <a:rPr lang="ko-KR" sz="2000" dirty="0"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Malgun Gothic"/>
                          <a:sym typeface="Malgun Gothic"/>
                        </a:rPr>
                        <a:t>’ 데이터 생성</a:t>
                      </a:r>
                      <a:endParaRPr sz="2000" dirty="0">
                        <a:latin typeface="에스코어 드림 3 Light" panose="020B0303030302020204" pitchFamily="34" charset="-127"/>
                        <a:ea typeface="에스코어 드림 3 Light" panose="020B03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200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2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Malgun Gothic"/>
                          <a:sym typeface="Malgun Gothic"/>
                        </a:rPr>
                        <a:t>연령별 매출금액</a:t>
                      </a:r>
                      <a:endParaRPr sz="2000" dirty="0">
                        <a:solidFill>
                          <a:srgbClr val="000000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338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2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Malgun Gothic"/>
                          <a:sym typeface="Malgun Gothic"/>
                        </a:rPr>
                        <a:t>연령별 매출건수</a:t>
                      </a:r>
                      <a:endParaRPr sz="2000" dirty="0">
                        <a:solidFill>
                          <a:srgbClr val="000000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45B5EB7-4C2B-1F91-FCD3-8236E045C03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10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fc3edf0686_3_105"/>
          <p:cNvSpPr/>
          <p:nvPr/>
        </p:nvSpPr>
        <p:spPr>
          <a:xfrm>
            <a:off x="3049" y="0"/>
            <a:ext cx="12189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lgun Gothic"/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04" name="Google Shape;204;g1fc3edf0686_3_10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0500" y="1"/>
            <a:ext cx="12001498" cy="6858733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g1fc3edf0686_3_105"/>
          <p:cNvSpPr/>
          <p:nvPr/>
        </p:nvSpPr>
        <p:spPr>
          <a:xfrm>
            <a:off x="-1" y="0"/>
            <a:ext cx="7390200" cy="68580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9000">
                <a:srgbClr val="FFFFFF">
                  <a:alpha val="37647"/>
                </a:srgbClr>
              </a:gs>
              <a:gs pos="35000">
                <a:srgbClr val="FFFFFF">
                  <a:alpha val="76862"/>
                </a:srgbClr>
              </a:gs>
              <a:gs pos="48000">
                <a:schemeClr val="lt1"/>
              </a:gs>
              <a:gs pos="100000">
                <a:schemeClr val="lt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lgun Gothic"/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06" name="Google Shape;206;g1fc3edf0686_3_105"/>
          <p:cNvSpPr/>
          <p:nvPr/>
        </p:nvSpPr>
        <p:spPr>
          <a:xfrm>
            <a:off x="2" y="0"/>
            <a:ext cx="12192000" cy="6858000"/>
          </a:xfrm>
          <a:prstGeom prst="rect">
            <a:avLst/>
          </a:prstGeom>
          <a:solidFill>
            <a:srgbClr val="DAEFF5">
              <a:alpha val="98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lgun Gothic"/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07" name="Google Shape;207;g1fc3edf0686_3_105"/>
          <p:cNvSpPr/>
          <p:nvPr/>
        </p:nvSpPr>
        <p:spPr>
          <a:xfrm>
            <a:off x="579318" y="1931735"/>
            <a:ext cx="5689402" cy="39525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-152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❖"/>
            </a:pPr>
            <a:r>
              <a:rPr lang="ko-KR" sz="2400" dirty="0">
                <a:solidFill>
                  <a:schemeClr val="dk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2-1. 주요 분석 결과</a:t>
            </a:r>
            <a:r>
              <a:rPr lang="ko-KR" sz="2400" b="0" i="0" u="none" strike="noStrike" cap="none" dirty="0">
                <a:solidFill>
                  <a:schemeClr val="dk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 </a:t>
            </a:r>
            <a:endParaRPr sz="2400" b="0" i="0" u="none" strike="noStrike" cap="none" dirty="0">
              <a:solidFill>
                <a:schemeClr val="dk1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  <a:p>
            <a:pPr marL="0" marR="0" lvl="0" indent="-152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❖"/>
            </a:pPr>
            <a:r>
              <a:rPr lang="ko-KR" sz="2400" b="0" i="0" u="none" strike="noStrike" cap="none" dirty="0">
                <a:solidFill>
                  <a:schemeClr val="dk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 2-2</a:t>
            </a:r>
            <a:r>
              <a:rPr lang="ko-KR" sz="2400" dirty="0">
                <a:solidFill>
                  <a:schemeClr val="dk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. 디파2팀 </a:t>
            </a:r>
            <a:r>
              <a:rPr lang="ko-KR" sz="2400" dirty="0">
                <a:solidFill>
                  <a:srgbClr val="00B0F0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P</a:t>
            </a:r>
            <a:r>
              <a:rPr lang="ko-KR" sz="2400" dirty="0">
                <a:solidFill>
                  <a:schemeClr val="dk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I</a:t>
            </a:r>
            <a:r>
              <a:rPr lang="ko-KR" sz="2400" dirty="0">
                <a:solidFill>
                  <a:srgbClr val="00B0F0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C</a:t>
            </a:r>
            <a:r>
              <a:rPr lang="ko-KR" sz="2400" dirty="0">
                <a:solidFill>
                  <a:schemeClr val="dk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K 자치구 분석</a:t>
            </a:r>
            <a:endParaRPr sz="2400" b="0" i="0" u="none" strike="noStrike" cap="none" dirty="0">
              <a:solidFill>
                <a:schemeClr val="dk1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  <p:sp>
        <p:nvSpPr>
          <p:cNvPr id="208" name="Google Shape;208;g1fc3edf0686_3_105"/>
          <p:cNvSpPr txBox="1"/>
          <p:nvPr/>
        </p:nvSpPr>
        <p:spPr>
          <a:xfrm>
            <a:off x="998418" y="1285404"/>
            <a:ext cx="30447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600" u="sng" dirty="0" err="1">
                <a:solidFill>
                  <a:schemeClr val="dk1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Tableau</a:t>
            </a:r>
            <a:endParaRPr dirty="0"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3D84EEEE-F764-29F6-3370-2FFD6830877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11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1fc3edf0686_3_124"/>
          <p:cNvSpPr/>
          <p:nvPr/>
        </p:nvSpPr>
        <p:spPr>
          <a:xfrm>
            <a:off x="3049" y="0"/>
            <a:ext cx="12189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lgun Gothic"/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14" name="Google Shape;214;g1fc3edf0686_3_1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0500" y="1"/>
            <a:ext cx="12001498" cy="6858733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g1fc3edf0686_3_124"/>
          <p:cNvSpPr/>
          <p:nvPr/>
        </p:nvSpPr>
        <p:spPr>
          <a:xfrm>
            <a:off x="-1" y="0"/>
            <a:ext cx="7390200" cy="68580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9000">
                <a:srgbClr val="FFFFFF">
                  <a:alpha val="37647"/>
                </a:srgbClr>
              </a:gs>
              <a:gs pos="35000">
                <a:srgbClr val="FFFFFF">
                  <a:alpha val="76862"/>
                </a:srgbClr>
              </a:gs>
              <a:gs pos="48000">
                <a:schemeClr val="lt1"/>
              </a:gs>
              <a:gs pos="100000">
                <a:schemeClr val="lt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lgun Gothic"/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6" name="Google Shape;216;g1fc3edf0686_3_124"/>
          <p:cNvSpPr/>
          <p:nvPr/>
        </p:nvSpPr>
        <p:spPr>
          <a:xfrm>
            <a:off x="2" y="0"/>
            <a:ext cx="12192000" cy="6858000"/>
          </a:xfrm>
          <a:prstGeom prst="rect">
            <a:avLst/>
          </a:prstGeom>
          <a:solidFill>
            <a:srgbClr val="DAEFF5">
              <a:alpha val="98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lgun Gothic"/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7" name="Google Shape;217;g1fc3edf0686_3_124"/>
          <p:cNvSpPr txBox="1"/>
          <p:nvPr/>
        </p:nvSpPr>
        <p:spPr>
          <a:xfrm>
            <a:off x="998418" y="1285404"/>
            <a:ext cx="30447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600" u="sng" dirty="0" err="1">
                <a:solidFill>
                  <a:schemeClr val="dk1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Conclusion</a:t>
            </a:r>
            <a:endParaRPr dirty="0"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sp>
        <p:nvSpPr>
          <p:cNvPr id="218" name="Google Shape;218;g1fc3edf0686_3_124"/>
          <p:cNvSpPr/>
          <p:nvPr/>
        </p:nvSpPr>
        <p:spPr>
          <a:xfrm>
            <a:off x="579318" y="1931735"/>
            <a:ext cx="5097600" cy="39525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-152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❖"/>
            </a:pPr>
            <a:r>
              <a:rPr lang="ko-KR" sz="2400" dirty="0">
                <a:solidFill>
                  <a:schemeClr val="dk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3-1. 정리</a:t>
            </a:r>
            <a:endParaRPr sz="2400" b="0" i="0" u="none" strike="noStrike" cap="none" dirty="0">
              <a:solidFill>
                <a:schemeClr val="dk1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  <a:p>
            <a:pPr marL="0" marR="0" lvl="0" indent="-152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❖"/>
            </a:pPr>
            <a:r>
              <a:rPr lang="ko-KR" sz="2400" b="0" i="0" u="none" strike="noStrike" cap="none" dirty="0">
                <a:solidFill>
                  <a:schemeClr val="dk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 </a:t>
            </a:r>
            <a:r>
              <a:rPr lang="ko-KR" sz="2400" dirty="0">
                <a:solidFill>
                  <a:schemeClr val="dk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3</a:t>
            </a:r>
            <a:r>
              <a:rPr lang="ko-KR" sz="2400" b="0" i="0" u="none" strike="noStrike" cap="none" dirty="0">
                <a:solidFill>
                  <a:schemeClr val="dk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-</a:t>
            </a:r>
            <a:r>
              <a:rPr lang="ko-KR" sz="2400" dirty="0">
                <a:solidFill>
                  <a:schemeClr val="dk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2. 향후 연구 제안</a:t>
            </a:r>
            <a:endParaRPr sz="2400" dirty="0">
              <a:solidFill>
                <a:schemeClr val="dk1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15240B3-A8CA-4D9E-9DEE-D5B0963A1CF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12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1fc3edf0686_0_1"/>
          <p:cNvSpPr/>
          <p:nvPr/>
        </p:nvSpPr>
        <p:spPr>
          <a:xfrm>
            <a:off x="0" y="441856"/>
            <a:ext cx="159000" cy="6416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25" name="Google Shape;225;g1fc3edf0686_0_1"/>
          <p:cNvSpPr/>
          <p:nvPr/>
        </p:nvSpPr>
        <p:spPr>
          <a:xfrm>
            <a:off x="0" y="-11341"/>
            <a:ext cx="12192000" cy="453300"/>
          </a:xfrm>
          <a:prstGeom prst="rect">
            <a:avLst/>
          </a:prstGeom>
          <a:solidFill>
            <a:srgbClr val="DAEFF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0" i="0" u="none" strike="noStrike" cap="none" dirty="0">
                <a:solidFill>
                  <a:srgbClr val="7F7F7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     </a:t>
            </a:r>
            <a:r>
              <a:rPr lang="ko-KR" sz="1800" dirty="0">
                <a:solidFill>
                  <a:srgbClr val="7F7F7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3</a:t>
            </a:r>
            <a:r>
              <a:rPr lang="ko-KR" sz="1800" b="0" i="0" u="none" strike="noStrike" cap="none" dirty="0">
                <a:solidFill>
                  <a:srgbClr val="7F7F7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-1. </a:t>
            </a:r>
            <a:r>
              <a:rPr lang="ko-KR" sz="1800" dirty="0">
                <a:solidFill>
                  <a:srgbClr val="7F7F7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정리</a:t>
            </a:r>
            <a:endParaRPr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226" name="Google Shape;226;g1fc3edf0686_0_1"/>
          <p:cNvSpPr/>
          <p:nvPr/>
        </p:nvSpPr>
        <p:spPr>
          <a:xfrm>
            <a:off x="260629" y="428704"/>
            <a:ext cx="8888400" cy="985500"/>
          </a:xfrm>
          <a:prstGeom prst="snip2DiagRect">
            <a:avLst>
              <a:gd name="adj1" fmla="val 0"/>
              <a:gd name="adj2" fmla="val 16667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g1fc3edf0686_0_1"/>
          <p:cNvSpPr/>
          <p:nvPr/>
        </p:nvSpPr>
        <p:spPr>
          <a:xfrm>
            <a:off x="260629" y="441856"/>
            <a:ext cx="8888400" cy="985500"/>
          </a:xfrm>
          <a:prstGeom prst="snip2DiagRect">
            <a:avLst>
              <a:gd name="adj1" fmla="val 0"/>
              <a:gd name="adj2" fmla="val 16667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g1fc3edf0686_0_1"/>
          <p:cNvSpPr/>
          <p:nvPr/>
        </p:nvSpPr>
        <p:spPr>
          <a:xfrm>
            <a:off x="260629" y="409958"/>
            <a:ext cx="8888400" cy="985500"/>
          </a:xfrm>
          <a:prstGeom prst="snip2DiagRect">
            <a:avLst>
              <a:gd name="adj1" fmla="val 0"/>
              <a:gd name="adj2" fmla="val 16667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000">
                <a:solidFill>
                  <a:schemeClr val="dk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분석 과정 정리</a:t>
            </a:r>
            <a:endParaRPr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229" name="Google Shape;229;g1fc3edf0686_0_1"/>
          <p:cNvSpPr/>
          <p:nvPr/>
        </p:nvSpPr>
        <p:spPr>
          <a:xfrm>
            <a:off x="260629" y="1295400"/>
            <a:ext cx="11822400" cy="5453700"/>
          </a:xfrm>
          <a:prstGeom prst="frame">
            <a:avLst>
              <a:gd name="adj1" fmla="val 958"/>
            </a:avLst>
          </a:prstGeom>
          <a:solidFill>
            <a:srgbClr val="DBF3F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30" name="Google Shape;230;g1fc3edf0686_0_1"/>
          <p:cNvSpPr/>
          <p:nvPr/>
        </p:nvSpPr>
        <p:spPr>
          <a:xfrm>
            <a:off x="2147250" y="2108950"/>
            <a:ext cx="9206100" cy="1262700"/>
          </a:xfrm>
          <a:prstGeom prst="roundRect">
            <a:avLst>
              <a:gd name="adj" fmla="val 16667"/>
            </a:avLst>
          </a:prstGeom>
          <a:solidFill>
            <a:srgbClr val="F0F0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ko-KR" sz="2400" dirty="0">
                <a:solidFill>
                  <a:schemeClr val="dk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21년 서울시 상권 분석</a:t>
            </a:r>
            <a:endParaRPr sz="2400" dirty="0">
              <a:solidFill>
                <a:schemeClr val="dk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ko-KR" sz="2400" dirty="0">
                <a:solidFill>
                  <a:schemeClr val="dk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(자치구/상권/업종/성별/연령대/요일/시간대별)</a:t>
            </a:r>
            <a:endParaRPr sz="2400" dirty="0">
              <a:solidFill>
                <a:schemeClr val="dk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231" name="Google Shape;231;g1fc3edf0686_0_1"/>
          <p:cNvSpPr/>
          <p:nvPr/>
        </p:nvSpPr>
        <p:spPr>
          <a:xfrm>
            <a:off x="2147250" y="4085100"/>
            <a:ext cx="9206100" cy="1337400"/>
          </a:xfrm>
          <a:prstGeom prst="roundRect">
            <a:avLst>
              <a:gd name="adj" fmla="val 16667"/>
            </a:avLst>
          </a:prstGeom>
          <a:solidFill>
            <a:srgbClr val="F0F0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dirty="0">
                <a:solidFill>
                  <a:schemeClr val="dk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코로나 전후 1년 자료 추가 분석</a:t>
            </a:r>
            <a:endParaRPr sz="2400" b="0" i="0" u="none" strike="noStrike" cap="none" dirty="0">
              <a:solidFill>
                <a:schemeClr val="dk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sym typeface="Arial"/>
            </a:endParaRPr>
          </a:p>
        </p:txBody>
      </p:sp>
      <p:sp>
        <p:nvSpPr>
          <p:cNvPr id="232" name="Google Shape;232;g1fc3edf0686_0_1"/>
          <p:cNvSpPr/>
          <p:nvPr/>
        </p:nvSpPr>
        <p:spPr>
          <a:xfrm>
            <a:off x="826361" y="2249093"/>
            <a:ext cx="927000" cy="927000"/>
          </a:xfrm>
          <a:prstGeom prst="ellipse">
            <a:avLst/>
          </a:prstGeom>
          <a:solidFill>
            <a:srgbClr val="93D1E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600" b="0" i="0" u="none" strike="noStrike" cap="none" dirty="0">
                <a:solidFill>
                  <a:schemeClr val="l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Arial"/>
              </a:rPr>
              <a:t>1</a:t>
            </a:r>
            <a:endParaRPr sz="3600" b="0" i="0" u="none" strike="noStrike" cap="none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233" name="Google Shape;233;g1fc3edf0686_0_1"/>
          <p:cNvSpPr/>
          <p:nvPr/>
        </p:nvSpPr>
        <p:spPr>
          <a:xfrm>
            <a:off x="826361" y="4214059"/>
            <a:ext cx="927000" cy="927000"/>
          </a:xfrm>
          <a:prstGeom prst="ellipse">
            <a:avLst/>
          </a:prstGeom>
          <a:solidFill>
            <a:srgbClr val="93D1E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600" b="0" i="0" u="none" strike="noStrike" cap="none">
                <a:solidFill>
                  <a:schemeClr val="l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Arial"/>
              </a:rPr>
              <a:t>2</a:t>
            </a:r>
            <a:endParaRPr sz="3600" b="0" i="0" u="none" strike="noStrike" cap="none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234" name="Google Shape;234;g1fc3edf0686_0_1"/>
          <p:cNvSpPr txBox="1"/>
          <p:nvPr/>
        </p:nvSpPr>
        <p:spPr>
          <a:xfrm>
            <a:off x="993656" y="5615020"/>
            <a:ext cx="10690200" cy="846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ko-KR" sz="2000" dirty="0">
                <a:solidFill>
                  <a:schemeClr val="dk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기존 및 신규 창업자들의 </a:t>
            </a:r>
            <a:r>
              <a:rPr lang="ko-KR" sz="2000" dirty="0">
                <a:solidFill>
                  <a:schemeClr val="accent6">
                    <a:lumMod val="50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매출액 증진</a:t>
            </a:r>
            <a:r>
              <a:rPr lang="ko-KR" sz="2000" dirty="0">
                <a:solidFill>
                  <a:schemeClr val="dk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과 </a:t>
            </a:r>
            <a:r>
              <a:rPr lang="ko-KR" sz="2000" dirty="0">
                <a:solidFill>
                  <a:schemeClr val="accent6">
                    <a:lumMod val="50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업종별 운영</a:t>
            </a:r>
            <a:r>
              <a:rPr lang="ko-KR" sz="2000" dirty="0">
                <a:solidFill>
                  <a:schemeClr val="dk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에 도움이 될 수 있는 정보 제공</a:t>
            </a:r>
            <a:endParaRPr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9DCC4E6-5A1B-D359-9753-6A5E1ECEDE1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13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fc3edf0686_0_17"/>
          <p:cNvSpPr/>
          <p:nvPr/>
        </p:nvSpPr>
        <p:spPr>
          <a:xfrm>
            <a:off x="0" y="441856"/>
            <a:ext cx="159000" cy="6416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1" name="Google Shape;241;g1fc3edf0686_0_17"/>
          <p:cNvSpPr/>
          <p:nvPr/>
        </p:nvSpPr>
        <p:spPr>
          <a:xfrm>
            <a:off x="0" y="-11341"/>
            <a:ext cx="12192000" cy="453300"/>
          </a:xfrm>
          <a:prstGeom prst="rect">
            <a:avLst/>
          </a:prstGeom>
          <a:solidFill>
            <a:srgbClr val="DAEFF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0" i="0" u="none" strike="noStrike" cap="none" dirty="0">
                <a:solidFill>
                  <a:srgbClr val="7F7F7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     </a:t>
            </a:r>
            <a:r>
              <a:rPr lang="ko-KR" sz="1800" dirty="0">
                <a:solidFill>
                  <a:srgbClr val="7F7F7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3</a:t>
            </a:r>
            <a:r>
              <a:rPr lang="ko-KR" sz="1800" b="0" i="0" u="none" strike="noStrike" cap="none" dirty="0">
                <a:solidFill>
                  <a:srgbClr val="7F7F7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-</a:t>
            </a:r>
            <a:r>
              <a:rPr lang="ko-KR" sz="1800" dirty="0">
                <a:solidFill>
                  <a:srgbClr val="7F7F7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2</a:t>
            </a:r>
            <a:r>
              <a:rPr lang="ko-KR" sz="1800" b="0" i="0" u="none" strike="noStrike" cap="none" dirty="0">
                <a:solidFill>
                  <a:srgbClr val="7F7F7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. </a:t>
            </a:r>
            <a:r>
              <a:rPr lang="ko-KR" sz="1800" dirty="0">
                <a:solidFill>
                  <a:srgbClr val="7F7F7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향후 연구 제안</a:t>
            </a:r>
            <a:endParaRPr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242" name="Google Shape;242;g1fc3edf0686_0_17"/>
          <p:cNvSpPr/>
          <p:nvPr/>
        </p:nvSpPr>
        <p:spPr>
          <a:xfrm>
            <a:off x="260629" y="428704"/>
            <a:ext cx="8888400" cy="985500"/>
          </a:xfrm>
          <a:prstGeom prst="snip2DiagRect">
            <a:avLst>
              <a:gd name="adj1" fmla="val 0"/>
              <a:gd name="adj2" fmla="val 16667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g1fc3edf0686_0_17"/>
          <p:cNvSpPr/>
          <p:nvPr/>
        </p:nvSpPr>
        <p:spPr>
          <a:xfrm>
            <a:off x="260629" y="441856"/>
            <a:ext cx="8888400" cy="985500"/>
          </a:xfrm>
          <a:prstGeom prst="snip2DiagRect">
            <a:avLst>
              <a:gd name="adj1" fmla="val 0"/>
              <a:gd name="adj2" fmla="val 16667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g1fc3edf0686_0_17"/>
          <p:cNvSpPr/>
          <p:nvPr/>
        </p:nvSpPr>
        <p:spPr>
          <a:xfrm>
            <a:off x="260629" y="409958"/>
            <a:ext cx="8888400" cy="985500"/>
          </a:xfrm>
          <a:prstGeom prst="snip2DiagRect">
            <a:avLst>
              <a:gd name="adj1" fmla="val 0"/>
              <a:gd name="adj2" fmla="val 16667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000">
                <a:solidFill>
                  <a:schemeClr val="dk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향후 프로젝트의 방향성</a:t>
            </a:r>
            <a:endParaRPr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245" name="Google Shape;245;g1fc3edf0686_0_17"/>
          <p:cNvSpPr/>
          <p:nvPr/>
        </p:nvSpPr>
        <p:spPr>
          <a:xfrm>
            <a:off x="260629" y="1295400"/>
            <a:ext cx="11822400" cy="5453700"/>
          </a:xfrm>
          <a:prstGeom prst="frame">
            <a:avLst>
              <a:gd name="adj1" fmla="val 958"/>
            </a:avLst>
          </a:prstGeom>
          <a:solidFill>
            <a:srgbClr val="DBF3F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6" name="Google Shape;246;g1fc3edf0686_0_17"/>
          <p:cNvSpPr/>
          <p:nvPr/>
        </p:nvSpPr>
        <p:spPr>
          <a:xfrm>
            <a:off x="1644330" y="2108950"/>
            <a:ext cx="9206100" cy="1262700"/>
          </a:xfrm>
          <a:prstGeom prst="roundRect">
            <a:avLst>
              <a:gd name="adj" fmla="val 16667"/>
            </a:avLst>
          </a:prstGeom>
          <a:solidFill>
            <a:srgbClr val="F0F0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ko-KR" sz="2800" dirty="0">
                <a:solidFill>
                  <a:schemeClr val="dk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유동 인구 데이터, 임대료 데이터 등 </a:t>
            </a:r>
            <a:r>
              <a:rPr lang="ko-KR" sz="2800" dirty="0">
                <a:solidFill>
                  <a:srgbClr val="FF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입지 선정 시각화</a:t>
            </a:r>
            <a:endParaRPr sz="2800" dirty="0">
              <a:solidFill>
                <a:srgbClr val="FF0000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247" name="Google Shape;247;g1fc3edf0686_0_17"/>
          <p:cNvSpPr/>
          <p:nvPr/>
        </p:nvSpPr>
        <p:spPr>
          <a:xfrm>
            <a:off x="1644330" y="4237500"/>
            <a:ext cx="9206100" cy="1337400"/>
          </a:xfrm>
          <a:prstGeom prst="roundRect">
            <a:avLst>
              <a:gd name="adj" fmla="val 16667"/>
            </a:avLst>
          </a:prstGeom>
          <a:solidFill>
            <a:srgbClr val="F0F0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 dirty="0">
                <a:solidFill>
                  <a:schemeClr val="dk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2022년 데이터를 포함해서 </a:t>
            </a:r>
            <a:r>
              <a:rPr lang="ko-KR" sz="2800" dirty="0">
                <a:solidFill>
                  <a:schemeClr val="accent6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분석 결과 최신화</a:t>
            </a:r>
            <a:endParaRPr sz="2800" b="0" i="0" u="none" strike="noStrike" cap="none" dirty="0">
              <a:solidFill>
                <a:schemeClr val="accent6">
                  <a:lumMod val="50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sym typeface="Arial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DB636DB-64DC-DA2B-3D5F-E0883F74F4C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14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1"/>
          <p:cNvSpPr/>
          <p:nvPr/>
        </p:nvSpPr>
        <p:spPr>
          <a:xfrm>
            <a:off x="0" y="441856"/>
            <a:ext cx="159029" cy="641614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2" name="Google Shape;262;p31"/>
          <p:cNvSpPr/>
          <p:nvPr/>
        </p:nvSpPr>
        <p:spPr>
          <a:xfrm>
            <a:off x="0" y="-43237"/>
            <a:ext cx="12192000" cy="985544"/>
          </a:xfrm>
          <a:prstGeom prst="rect">
            <a:avLst/>
          </a:prstGeom>
          <a:solidFill>
            <a:srgbClr val="DAEFF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7F7F7F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sp>
        <p:nvSpPr>
          <p:cNvPr id="263" name="Google Shape;263;p31"/>
          <p:cNvSpPr/>
          <p:nvPr/>
        </p:nvSpPr>
        <p:spPr>
          <a:xfrm>
            <a:off x="260629" y="1331099"/>
            <a:ext cx="11637204" cy="5314249"/>
          </a:xfrm>
          <a:prstGeom prst="frame">
            <a:avLst>
              <a:gd name="adj1" fmla="val 958"/>
            </a:avLst>
          </a:prstGeom>
          <a:solidFill>
            <a:srgbClr val="DBF3F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4" name="Google Shape;264;p31"/>
          <p:cNvSpPr/>
          <p:nvPr/>
        </p:nvSpPr>
        <p:spPr>
          <a:xfrm>
            <a:off x="260629" y="8303"/>
            <a:ext cx="8888413" cy="985543"/>
          </a:xfrm>
          <a:prstGeom prst="snip2DiagRect">
            <a:avLst>
              <a:gd name="adj1" fmla="val 0"/>
              <a:gd name="adj2" fmla="val 16667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000" dirty="0">
                <a:solidFill>
                  <a:schemeClr val="dk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참고 자료</a:t>
            </a:r>
            <a:endParaRPr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265" name="Google Shape;265;p31"/>
          <p:cNvSpPr txBox="1"/>
          <p:nvPr/>
        </p:nvSpPr>
        <p:spPr>
          <a:xfrm>
            <a:off x="485225" y="1552775"/>
            <a:ext cx="10227600" cy="3877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ko-KR" sz="2000" u="sng" dirty="0">
                <a:solidFill>
                  <a:srgbClr val="0563C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</a:t>
            </a:r>
            <a:r>
              <a:rPr lang="ko-KR" sz="2000" u="sng" dirty="0" err="1">
                <a:solidFill>
                  <a:srgbClr val="0563C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팩트체크</a:t>
            </a:r>
            <a:r>
              <a:rPr lang="ko-KR" sz="2000" u="sng" dirty="0">
                <a:solidFill>
                  <a:srgbClr val="0563C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] OECD 국가 중 자영업 25% 이상은 </a:t>
            </a:r>
            <a:r>
              <a:rPr lang="ko-KR" sz="2000" u="sng" dirty="0" err="1">
                <a:solidFill>
                  <a:srgbClr val="0563C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한국뿐</a:t>
            </a:r>
            <a:r>
              <a:rPr lang="ko-KR" sz="2000" u="sng" dirty="0">
                <a:solidFill>
                  <a:srgbClr val="0563C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? | 연합뉴스 (</a:t>
            </a:r>
            <a:r>
              <a:rPr lang="ko-KR" sz="2000" u="sng" dirty="0" err="1">
                <a:solidFill>
                  <a:srgbClr val="0563C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yna.co.kr</a:t>
            </a:r>
            <a:r>
              <a:rPr lang="ko-KR" sz="2000" u="sng" dirty="0">
                <a:solidFill>
                  <a:srgbClr val="0563C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)</a:t>
            </a:r>
            <a:endParaRPr sz="2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ko-KR" sz="2000" u="sng" dirty="0">
                <a:solidFill>
                  <a:srgbClr val="0563C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"개인창업, 2.6년 생존…35세 미만 폐업 위험 가장 높아" | 연합뉴스 (</a:t>
            </a:r>
            <a:r>
              <a:rPr lang="ko-KR" sz="2000" u="sng" dirty="0" err="1">
                <a:solidFill>
                  <a:srgbClr val="0563C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yna.co.kr</a:t>
            </a:r>
            <a:r>
              <a:rPr lang="ko-KR" sz="2000" u="sng" dirty="0">
                <a:solidFill>
                  <a:srgbClr val="0563C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)</a:t>
            </a:r>
            <a:endParaRPr sz="2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ko-KR" sz="2000" u="sng" dirty="0">
                <a:solidFill>
                  <a:srgbClr val="1155CC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서울 창업 서울 여의도 영등포구 상권분석 체크하기 (</a:t>
            </a:r>
            <a:r>
              <a:rPr lang="ko-KR" sz="2000" u="sng" dirty="0" err="1">
                <a:solidFill>
                  <a:srgbClr val="1155CC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tistory.com</a:t>
            </a:r>
            <a:r>
              <a:rPr lang="ko-KR" sz="2000" u="sng" dirty="0">
                <a:solidFill>
                  <a:srgbClr val="1155CC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)</a:t>
            </a:r>
            <a:endParaRPr sz="2000" dirty="0">
              <a:solidFill>
                <a:srgbClr val="1155CC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ko-KR" sz="2000" dirty="0">
                <a:solidFill>
                  <a:srgbClr val="1155CC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코로나19가 서울시 상권 매출 변화에 미치는 영향 분석 -행정동 단위 유동인구 군집화를 통한 업종별 비교를 중심으로-</a:t>
            </a:r>
            <a:endParaRPr lang="en-US" altLang="ko-KR" sz="2000" dirty="0">
              <a:solidFill>
                <a:srgbClr val="1155CC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155CC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빅데이터 기반의 상권분석시스템 구현에 관한 연구</a:t>
            </a:r>
            <a:endParaRPr lang="en-US" altLang="ko-KR" sz="2000" dirty="0">
              <a:solidFill>
                <a:srgbClr val="1155CC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155CC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코로나</a:t>
            </a:r>
            <a:r>
              <a:rPr lang="en-US" altLang="ko-KR" sz="2000" dirty="0">
                <a:solidFill>
                  <a:srgbClr val="1155CC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-19 </a:t>
            </a:r>
            <a:r>
              <a:rPr lang="ko-KR" altLang="en-US" sz="2000" dirty="0">
                <a:solidFill>
                  <a:srgbClr val="1155CC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전후에 따른 서울시 유동인구</a:t>
            </a:r>
            <a:r>
              <a:rPr lang="en-US" altLang="ko-KR" sz="2000" dirty="0">
                <a:solidFill>
                  <a:srgbClr val="1155CC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, </a:t>
            </a:r>
            <a:r>
              <a:rPr lang="ko-KR" altLang="en-US" sz="2000" dirty="0">
                <a:solidFill>
                  <a:srgbClr val="1155CC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카드소비</a:t>
            </a:r>
            <a:endParaRPr sz="2000" dirty="0">
              <a:solidFill>
                <a:srgbClr val="1155CC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2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EFB217F1-CFFB-EE35-F8CB-45EFF7B7047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15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0"/>
          <p:cNvSpPr/>
          <p:nvPr/>
        </p:nvSpPr>
        <p:spPr>
          <a:xfrm rot="-5400000">
            <a:off x="7441406" y="1035844"/>
            <a:ext cx="1716088" cy="77851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DAEFF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53" name="Google Shape;253;p30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958"/>
            </a:avLst>
          </a:prstGeom>
          <a:solidFill>
            <a:srgbClr val="1E5E7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54" name="Google Shape;254;p30"/>
          <p:cNvSpPr txBox="1"/>
          <p:nvPr/>
        </p:nvSpPr>
        <p:spPr>
          <a:xfrm>
            <a:off x="7504840" y="4376750"/>
            <a:ext cx="5119800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6600" dirty="0">
                <a:solidFill>
                  <a:schemeClr val="dk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감사합니</a:t>
            </a:r>
            <a:r>
              <a:rPr lang="ko-KR" sz="6600" dirty="0">
                <a:solidFill>
                  <a:schemeClr val="dk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다.</a:t>
            </a:r>
            <a:endParaRPr sz="6600" dirty="0">
              <a:solidFill>
                <a:schemeClr val="dk1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  <p:sp>
        <p:nvSpPr>
          <p:cNvPr id="255" name="Google Shape;255;p30"/>
          <p:cNvSpPr txBox="1"/>
          <p:nvPr/>
        </p:nvSpPr>
        <p:spPr>
          <a:xfrm>
            <a:off x="4406887" y="245530"/>
            <a:ext cx="76179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 i="1" dirty="0">
                <a:solidFill>
                  <a:schemeClr val="accent5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서울시 자치구별 상권 동향 분석 프로젝트</a:t>
            </a:r>
            <a:endParaRPr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 i="1" dirty="0" err="1">
                <a:solidFill>
                  <a:schemeClr val="accent5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Find-A</a:t>
            </a:r>
            <a:r>
              <a:rPr lang="ko-KR" sz="1600" i="1" dirty="0">
                <a:solidFill>
                  <a:schemeClr val="accent5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Digital </a:t>
            </a:r>
            <a:r>
              <a:rPr lang="ko-KR" sz="1600" i="1" dirty="0" err="1">
                <a:solidFill>
                  <a:schemeClr val="accent5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Finance</a:t>
            </a:r>
            <a:r>
              <a:rPr lang="ko-KR" sz="1600" i="1" dirty="0">
                <a:solidFill>
                  <a:schemeClr val="accent5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2팀</a:t>
            </a:r>
            <a:endParaRPr sz="1600" i="1" dirty="0">
              <a:solidFill>
                <a:schemeClr val="accent5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sym typeface="Arial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E140A9F0-DF75-98D5-6511-5A63C028769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16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fc3edf0686_3_114"/>
          <p:cNvSpPr/>
          <p:nvPr/>
        </p:nvSpPr>
        <p:spPr>
          <a:xfrm>
            <a:off x="0" y="441856"/>
            <a:ext cx="159000" cy="6416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72" name="Google Shape;272;g1fc3edf0686_3_114"/>
          <p:cNvSpPr/>
          <p:nvPr/>
        </p:nvSpPr>
        <p:spPr>
          <a:xfrm>
            <a:off x="0" y="-11341"/>
            <a:ext cx="12192000" cy="453300"/>
          </a:xfrm>
          <a:prstGeom prst="rect">
            <a:avLst/>
          </a:prstGeom>
          <a:solidFill>
            <a:srgbClr val="DAEFF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0" i="0" u="none" strike="noStrike" cap="none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rPr>
              <a:t>     </a:t>
            </a:r>
            <a:r>
              <a:rPr lang="ko-KR" sz="180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rPr>
              <a:t>3-1. 정리</a:t>
            </a:r>
            <a:endParaRPr/>
          </a:p>
        </p:txBody>
      </p:sp>
      <p:sp>
        <p:nvSpPr>
          <p:cNvPr id="273" name="Google Shape;273;g1fc3edf0686_3_114"/>
          <p:cNvSpPr/>
          <p:nvPr/>
        </p:nvSpPr>
        <p:spPr>
          <a:xfrm>
            <a:off x="260629" y="428704"/>
            <a:ext cx="8888400" cy="985500"/>
          </a:xfrm>
          <a:prstGeom prst="snip2DiagRect">
            <a:avLst>
              <a:gd name="adj1" fmla="val 0"/>
              <a:gd name="adj2" fmla="val 16667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000">
                <a:solidFill>
                  <a:schemeClr val="dk1"/>
                </a:solidFill>
              </a:rPr>
              <a:t>인사이트 정리(특성구) </a:t>
            </a:r>
            <a:endParaRPr/>
          </a:p>
        </p:txBody>
      </p:sp>
      <p:sp>
        <p:nvSpPr>
          <p:cNvPr id="274" name="Google Shape;274;g1fc3edf0686_3_114"/>
          <p:cNvSpPr/>
          <p:nvPr/>
        </p:nvSpPr>
        <p:spPr>
          <a:xfrm>
            <a:off x="260629" y="1295400"/>
            <a:ext cx="11822400" cy="5453700"/>
          </a:xfrm>
          <a:prstGeom prst="frame">
            <a:avLst>
              <a:gd name="adj1" fmla="val 958"/>
            </a:avLst>
          </a:prstGeom>
          <a:solidFill>
            <a:srgbClr val="DBF3F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75" name="Google Shape;275;g1fc3edf0686_3_114"/>
          <p:cNvSpPr txBox="1"/>
          <p:nvPr/>
        </p:nvSpPr>
        <p:spPr>
          <a:xfrm>
            <a:off x="668475" y="1295400"/>
            <a:ext cx="11006700" cy="59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Char char="●"/>
            </a:pPr>
            <a:r>
              <a:rPr lang="ko-KR" sz="2000">
                <a:solidFill>
                  <a:schemeClr val="dk1"/>
                </a:solidFill>
                <a:highlight>
                  <a:schemeClr val="lt1"/>
                </a:highlight>
                <a:latin typeface="Malgun Gothic"/>
                <a:ea typeface="Malgun Gothic"/>
                <a:cs typeface="Malgun Gothic"/>
                <a:sym typeface="Malgun Gothic"/>
              </a:rPr>
              <a:t>성동구</a:t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Char char="○"/>
            </a:pPr>
            <a:r>
              <a:rPr lang="ko-KR" sz="2000">
                <a:solidFill>
                  <a:schemeClr val="dk1"/>
                </a:solidFill>
                <a:highlight>
                  <a:schemeClr val="lt1"/>
                </a:highlight>
                <a:latin typeface="Malgun Gothic"/>
                <a:ea typeface="Malgun Gothic"/>
                <a:cs typeface="Malgun Gothic"/>
                <a:sym typeface="Malgun Gothic"/>
              </a:rPr>
              <a:t>성수동 카페거리</a:t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Char char="○"/>
            </a:pPr>
            <a:r>
              <a:rPr lang="ko-KR" sz="2000">
                <a:solidFill>
                  <a:schemeClr val="dk1"/>
                </a:solidFill>
                <a:highlight>
                  <a:schemeClr val="lt1"/>
                </a:highlight>
                <a:latin typeface="Malgun Gothic"/>
                <a:ea typeface="Malgun Gothic"/>
                <a:cs typeface="Malgun Gothic"/>
                <a:sym typeface="Malgun Gothic"/>
              </a:rPr>
              <a:t>구별_업종별_매출액 대시보드에서 성동구 확인 -&gt; 재욱 시계열 자료로 성수동 카페 확인</a:t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Char char="○"/>
            </a:pPr>
            <a:r>
              <a:rPr lang="ko-KR" sz="2000">
                <a:solidFill>
                  <a:schemeClr val="dk1"/>
                </a:solidFill>
                <a:highlight>
                  <a:schemeClr val="lt1"/>
                </a:highlight>
                <a:latin typeface="Malgun Gothic"/>
                <a:ea typeface="Malgun Gothic"/>
                <a:cs typeface="Malgun Gothic"/>
                <a:sym typeface="Malgun Gothic"/>
              </a:rPr>
              <a:t>2021년도 3분기부터 성동구 성수동은 매출 건수 증가 </a:t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Char char="●"/>
            </a:pPr>
            <a:r>
              <a:rPr lang="ko-KR" sz="2000">
                <a:solidFill>
                  <a:schemeClr val="dk1"/>
                </a:solidFill>
                <a:highlight>
                  <a:srgbClr val="FFFFFF"/>
                </a:highlight>
                <a:latin typeface="Malgun Gothic"/>
                <a:ea typeface="Malgun Gothic"/>
                <a:cs typeface="Malgun Gothic"/>
                <a:sym typeface="Malgun Gothic"/>
              </a:rPr>
              <a:t>용산구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Char char="○"/>
            </a:pPr>
            <a:r>
              <a:rPr lang="ko-KR" sz="2000">
                <a:solidFill>
                  <a:schemeClr val="dk1"/>
                </a:solidFill>
                <a:highlight>
                  <a:srgbClr val="FFFFFF"/>
                </a:highlight>
                <a:latin typeface="Malgun Gothic"/>
                <a:ea typeface="Malgun Gothic"/>
                <a:cs typeface="Malgun Gothic"/>
                <a:sym typeface="Malgun Gothic"/>
              </a:rPr>
              <a:t>건당 매출액 높은 수준. (용산 전자 상가)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Char char="○"/>
            </a:pPr>
            <a:r>
              <a:rPr lang="ko-KR" sz="2000">
                <a:solidFill>
                  <a:schemeClr val="dk1"/>
                </a:solidFill>
                <a:highlight>
                  <a:srgbClr val="FFFFFF"/>
                </a:highlight>
                <a:latin typeface="Malgun Gothic"/>
                <a:ea typeface="Malgun Gothic"/>
                <a:cs typeface="Malgun Gothic"/>
                <a:sym typeface="Malgun Gothic"/>
              </a:rPr>
              <a:t>컴퓨터 및 주변 장치 판매율 압도적으로 높음.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Char char="○"/>
            </a:pPr>
            <a:r>
              <a:rPr lang="ko-KR" sz="2000">
                <a:solidFill>
                  <a:schemeClr val="dk1"/>
                </a:solidFill>
                <a:highlight>
                  <a:srgbClr val="FFFFFF"/>
                </a:highlight>
                <a:latin typeface="Malgun Gothic"/>
                <a:ea typeface="Malgun Gothic"/>
                <a:cs typeface="Malgun Gothic"/>
                <a:sym typeface="Malgun Gothic"/>
              </a:rPr>
              <a:t>모든 연령대에서 컴퓨터가 가장 높은 매출액을 보임. 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Char char="○"/>
            </a:pPr>
            <a:r>
              <a:rPr lang="ko-KR" sz="2000">
                <a:solidFill>
                  <a:schemeClr val="dk1"/>
                </a:solidFill>
                <a:highlight>
                  <a:srgbClr val="FFFFFF"/>
                </a:highlight>
                <a:latin typeface="Malgun Gothic"/>
                <a:ea typeface="Malgun Gothic"/>
                <a:cs typeface="Malgun Gothic"/>
                <a:sym typeface="Malgun Gothic"/>
              </a:rPr>
              <a:t>4050대의 컴퓨터 장치 매출액이 가장 높음.  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Char char="○"/>
            </a:pPr>
            <a:r>
              <a:rPr lang="ko-KR" sz="2000">
                <a:solidFill>
                  <a:schemeClr val="dk1"/>
                </a:solidFill>
                <a:highlight>
                  <a:srgbClr val="FFFFFF"/>
                </a:highlight>
                <a:latin typeface="Malgun Gothic"/>
                <a:ea typeface="Malgun Gothic"/>
                <a:cs typeface="Malgun Gothic"/>
                <a:sym typeface="Malgun Gothic"/>
              </a:rPr>
              <a:t>재택근무, 원격 수업 등 가전제품 수요 증가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Char char="●"/>
            </a:pPr>
            <a:r>
              <a:rPr lang="ko-KR" sz="2000">
                <a:solidFill>
                  <a:schemeClr val="dk1"/>
                </a:solidFill>
                <a:highlight>
                  <a:srgbClr val="FFFFFF"/>
                </a:highlight>
                <a:latin typeface="Malgun Gothic"/>
                <a:ea typeface="Malgun Gothic"/>
                <a:cs typeface="Malgun Gothic"/>
                <a:sym typeface="Malgun Gothic"/>
              </a:rPr>
              <a:t>여의도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Char char="○"/>
            </a:pPr>
            <a:r>
              <a:rPr lang="ko-KR" sz="2000">
                <a:solidFill>
                  <a:schemeClr val="dk1"/>
                </a:solidFill>
                <a:highlight>
                  <a:srgbClr val="FFFFFF"/>
                </a:highlight>
                <a:latin typeface="Malgun Gothic"/>
                <a:ea typeface="Malgun Gothic"/>
                <a:cs typeface="Malgun Gothic"/>
                <a:sym typeface="Malgun Gothic"/>
              </a:rPr>
              <a:t>여의도 상권의 매출은 주중이 75%로 높게 나타남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Char char="●"/>
            </a:pPr>
            <a:r>
              <a:rPr lang="ko-KR" sz="2000">
                <a:solidFill>
                  <a:schemeClr val="dk1"/>
                </a:solidFill>
                <a:highlight>
                  <a:srgbClr val="FFFFFF"/>
                </a:highlight>
                <a:latin typeface="Malgun Gothic"/>
                <a:ea typeface="Malgun Gothic"/>
                <a:cs typeface="Malgun Gothic"/>
                <a:sym typeface="Malgun Gothic"/>
              </a:rPr>
              <a:t>동작구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Char char="○"/>
            </a:pPr>
            <a:r>
              <a:rPr lang="ko-KR" sz="2000">
                <a:solidFill>
                  <a:schemeClr val="dk1"/>
                </a:solidFill>
                <a:highlight>
                  <a:srgbClr val="FFFFFF"/>
                </a:highlight>
                <a:latin typeface="Malgun Gothic"/>
                <a:ea typeface="Malgun Gothic"/>
                <a:cs typeface="Malgun Gothic"/>
                <a:sym typeface="Malgun Gothic"/>
              </a:rPr>
              <a:t>노량진의 홈쿡 등으로 식재료 수요가 늘면서 농수산물 시장 매출 증가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None/>
            </a:pPr>
            <a:endParaRPr sz="2000">
              <a:solidFill>
                <a:schemeClr val="dk1"/>
              </a:solidFill>
              <a:highlight>
                <a:srgbClr val="FFFFFF"/>
              </a:highlight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EA89F292-4578-5C6E-6FC2-00CACF9EEE6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17</a:t>
            </a:fld>
            <a:endParaRPr lang="ko-KR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fc3edf0686_3_133"/>
          <p:cNvSpPr/>
          <p:nvPr/>
        </p:nvSpPr>
        <p:spPr>
          <a:xfrm>
            <a:off x="0" y="441856"/>
            <a:ext cx="159000" cy="6416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82" name="Google Shape;282;g1fc3edf0686_3_133"/>
          <p:cNvSpPr/>
          <p:nvPr/>
        </p:nvSpPr>
        <p:spPr>
          <a:xfrm>
            <a:off x="0" y="-11341"/>
            <a:ext cx="12192000" cy="453300"/>
          </a:xfrm>
          <a:prstGeom prst="rect">
            <a:avLst/>
          </a:prstGeom>
          <a:solidFill>
            <a:srgbClr val="DAEFF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0" i="0" u="none" strike="noStrike" cap="none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rPr>
              <a:t>     </a:t>
            </a:r>
            <a:r>
              <a:rPr lang="ko-KR" sz="180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rPr>
              <a:t>3-1</a:t>
            </a:r>
            <a:r>
              <a:rPr lang="ko-KR" sz="1800" b="0" i="0" u="none" strike="noStrike" cap="none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rPr>
              <a:t>. </a:t>
            </a:r>
            <a:r>
              <a:rPr lang="ko-KR" sz="180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rPr>
              <a:t>정리</a:t>
            </a:r>
            <a:endParaRPr/>
          </a:p>
        </p:txBody>
      </p:sp>
      <p:sp>
        <p:nvSpPr>
          <p:cNvPr id="283" name="Google Shape;283;g1fc3edf0686_3_133"/>
          <p:cNvSpPr/>
          <p:nvPr/>
        </p:nvSpPr>
        <p:spPr>
          <a:xfrm>
            <a:off x="260629" y="428704"/>
            <a:ext cx="8888400" cy="985500"/>
          </a:xfrm>
          <a:prstGeom prst="snip2DiagRect">
            <a:avLst>
              <a:gd name="adj1" fmla="val 0"/>
              <a:gd name="adj2" fmla="val 16667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000">
                <a:solidFill>
                  <a:schemeClr val="dk1"/>
                </a:solidFill>
              </a:rPr>
              <a:t>인사이트 정리(특성구)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84" name="Google Shape;284;g1fc3edf0686_3_133"/>
          <p:cNvSpPr/>
          <p:nvPr/>
        </p:nvSpPr>
        <p:spPr>
          <a:xfrm>
            <a:off x="260629" y="1295400"/>
            <a:ext cx="11822400" cy="5453700"/>
          </a:xfrm>
          <a:prstGeom prst="frame">
            <a:avLst>
              <a:gd name="adj1" fmla="val 958"/>
            </a:avLst>
          </a:prstGeom>
          <a:solidFill>
            <a:srgbClr val="DBF3F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85" name="Google Shape;285;g1fc3edf0686_3_133"/>
          <p:cNvSpPr txBox="1"/>
          <p:nvPr/>
        </p:nvSpPr>
        <p:spPr>
          <a:xfrm>
            <a:off x="668475" y="1715250"/>
            <a:ext cx="11006700" cy="14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chemeClr val="dk1"/>
                </a:solidFill>
                <a:highlight>
                  <a:srgbClr val="FFFFFF"/>
                </a:highlight>
                <a:latin typeface="Malgun Gothic"/>
                <a:ea typeface="Malgun Gothic"/>
                <a:cs typeface="Malgun Gothic"/>
                <a:sym typeface="Malgun Gothic"/>
              </a:rPr>
              <a:t>주중 주말 일평균 매출액 추이는 주중보다 주말이 좀 더 퍼진 분포를 보인다. 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914400" lvl="1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Char char="○"/>
            </a:pPr>
            <a:r>
              <a:rPr lang="ko-KR" sz="2000">
                <a:solidFill>
                  <a:schemeClr val="dk1"/>
                </a:solidFill>
                <a:highlight>
                  <a:srgbClr val="FFFFFF"/>
                </a:highlight>
                <a:latin typeface="Malgun Gothic"/>
                <a:ea typeface="Malgun Gothic"/>
                <a:cs typeface="Malgun Gothic"/>
                <a:sym typeface="Malgun Gothic"/>
              </a:rPr>
              <a:t>영등포구는 높은 추이를 보이지 않는데 여의도 부분은 상승한다. 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None/>
            </a:pPr>
            <a:endParaRPr sz="2000">
              <a:solidFill>
                <a:schemeClr val="dk1"/>
              </a:solidFill>
              <a:highlight>
                <a:srgbClr val="FFFFFF"/>
              </a:highlight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0B7C86CC-AA80-A64E-BAA1-AA10E9CA404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18</a:t>
            </a:fld>
            <a:endParaRPr lang="ko-KR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1eaf0652aad_1_0"/>
          <p:cNvSpPr txBox="1">
            <a:spLocks noGrp="1"/>
          </p:cNvSpPr>
          <p:nvPr>
            <p:ph type="body" idx="1"/>
          </p:nvPr>
        </p:nvSpPr>
        <p:spPr>
          <a:xfrm>
            <a:off x="563250" y="127300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/>
              <a:t>상권구분 상권 매출액 대시보드</a:t>
            </a:r>
            <a:endParaRPr sz="15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/>
              <a:t>상권별 매출액 </a:t>
            </a:r>
            <a:endParaRPr sz="15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/>
              <a:t>상권별 서비스 업종 대시보드</a:t>
            </a:r>
            <a:endParaRPr sz="15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/>
              <a:t>요일별 매출액, 매출건수 분포 지도</a:t>
            </a:r>
            <a:endParaRPr sz="15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/>
              <a:t>요일 시간 연령별 대시보드</a:t>
            </a:r>
            <a:endParaRPr sz="15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/>
              <a:t>전체 매출 건수 금액(주말, 주중) -&gt; 클릭하면 구별</a:t>
            </a:r>
            <a:endParaRPr sz="15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/>
              <a:t>전체 성별 대비 업종</a:t>
            </a:r>
            <a:endParaRPr sz="15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500"/>
              <a:t>구별 매출액과 상권 분포</a:t>
            </a:r>
            <a:endParaRPr sz="15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500"/>
              <a:t>구별 매출액 상위 5</a:t>
            </a:r>
            <a:endParaRPr sz="15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500"/>
              <a:t>구별 매출액 하위 5</a:t>
            </a:r>
            <a:endParaRPr sz="15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500"/>
              <a:t>구별 주중 일평균 매출액</a:t>
            </a:r>
            <a:endParaRPr sz="15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500"/>
              <a:t>구별 주말 일평균 매출액</a:t>
            </a:r>
            <a:endParaRPr sz="15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500"/>
              <a:t>자치구별 업종 1위 </a:t>
            </a:r>
            <a:endParaRPr sz="15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500"/>
              <a:t>자치구 업종별 매출 순위(주말 기준)</a:t>
            </a:r>
            <a:endParaRPr sz="15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500"/>
              <a:t>자치구 업종별 매출 순위(주중 기준)</a:t>
            </a:r>
            <a:endParaRPr sz="15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500"/>
              <a:t>자치구 업종별 매출액 대시 보드</a:t>
            </a:r>
            <a:endParaRPr sz="15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/>
              <a:t>건당 매출액과 상권분포(용산구)</a:t>
            </a:r>
            <a:endParaRPr sz="15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/>
              <a:t>상권별 매출액 상위5</a:t>
            </a:r>
            <a:endParaRPr sz="15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500"/>
              <a:t>용산구 연령대별 매출액 + 노량진구, 영등포구는 필터링해서 보여주기 </a:t>
            </a:r>
            <a:endParaRPr sz="15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50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AEA499C-B452-7537-DD18-F0F94E083B0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19</a:t>
            </a:fld>
            <a:endParaRPr lang="ko-KR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"/>
          <p:cNvSpPr/>
          <p:nvPr/>
        </p:nvSpPr>
        <p:spPr>
          <a:xfrm>
            <a:off x="0" y="441856"/>
            <a:ext cx="159029" cy="641614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8" name="Google Shape;98;p2"/>
          <p:cNvSpPr/>
          <p:nvPr/>
        </p:nvSpPr>
        <p:spPr>
          <a:xfrm>
            <a:off x="0" y="-43237"/>
            <a:ext cx="12192000" cy="985544"/>
          </a:xfrm>
          <a:prstGeom prst="rect">
            <a:avLst/>
          </a:prstGeom>
          <a:solidFill>
            <a:srgbClr val="DAEFF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i="0" u="none" strike="noStrike" cap="none">
              <a:solidFill>
                <a:srgbClr val="7F7F7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9" name="Google Shape;99;p2"/>
          <p:cNvSpPr/>
          <p:nvPr/>
        </p:nvSpPr>
        <p:spPr>
          <a:xfrm>
            <a:off x="260629" y="8303"/>
            <a:ext cx="8888413" cy="985543"/>
          </a:xfrm>
          <a:prstGeom prst="snip2DiagRect">
            <a:avLst>
              <a:gd name="adj1" fmla="val 0"/>
              <a:gd name="adj2" fmla="val 16667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000" i="0" u="none" strike="noStrike" cap="none" dirty="0">
                <a:solidFill>
                  <a:schemeClr val="dk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발표 목차</a:t>
            </a:r>
            <a:endParaRPr dirty="0">
              <a:latin typeface="여기어때 잘난체" panose="020B0600000101010101" pitchFamily="50" charset="-127"/>
              <a:ea typeface="여기어때 잘난체" panose="020B0600000101010101" pitchFamily="50" charset="-127"/>
              <a:cs typeface="Malgun Gothic"/>
              <a:sym typeface="Malgun Gothic"/>
            </a:endParaRPr>
          </a:p>
        </p:txBody>
      </p:sp>
      <p:sp>
        <p:nvSpPr>
          <p:cNvPr id="100" name="Google Shape;100;p2"/>
          <p:cNvSpPr/>
          <p:nvPr/>
        </p:nvSpPr>
        <p:spPr>
          <a:xfrm>
            <a:off x="1169043" y="2964556"/>
            <a:ext cx="3044825" cy="1874100"/>
          </a:xfrm>
          <a:prstGeom prst="roundRect">
            <a:avLst>
              <a:gd name="adj" fmla="val 16667"/>
            </a:avLst>
          </a:prstGeom>
          <a:solidFill>
            <a:srgbClr val="F0F0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-127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Char char="❖"/>
            </a:pPr>
            <a:r>
              <a:rPr lang="ko-KR" sz="1600" i="0" u="none" strike="noStrike" cap="none" dirty="0">
                <a:solidFill>
                  <a:schemeClr val="dk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 </a:t>
            </a:r>
            <a:r>
              <a:rPr lang="ko-KR" sz="1600" dirty="0">
                <a:solidFill>
                  <a:schemeClr val="dk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분석 배경</a:t>
            </a:r>
            <a:endParaRPr sz="11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  <a:p>
            <a:pPr marL="0" marR="0" lvl="0" indent="-127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Char char="❖"/>
            </a:pPr>
            <a:r>
              <a:rPr lang="ko-KR" sz="1600" i="0" u="none" strike="noStrike" cap="none" dirty="0">
                <a:solidFill>
                  <a:schemeClr val="dk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 </a:t>
            </a:r>
            <a:r>
              <a:rPr lang="ko-KR" sz="1600" dirty="0">
                <a:solidFill>
                  <a:schemeClr val="dk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분석</a:t>
            </a:r>
            <a:r>
              <a:rPr lang="ko-KR" sz="1600" i="0" u="none" strike="noStrike" cap="none" dirty="0">
                <a:solidFill>
                  <a:schemeClr val="dk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 목표</a:t>
            </a:r>
            <a:endParaRPr sz="1600" i="0" u="none" strike="noStrike" cap="none" dirty="0">
              <a:solidFill>
                <a:schemeClr val="dk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  <a:p>
            <a:pPr marL="0" marR="0" lvl="0" indent="-127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Char char="❖"/>
            </a:pPr>
            <a:r>
              <a:rPr lang="ko-KR" sz="1600" i="0" u="none" strike="noStrike" cap="none" dirty="0">
                <a:solidFill>
                  <a:schemeClr val="dk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 데이터 </a:t>
            </a:r>
            <a:r>
              <a:rPr lang="ko-KR" sz="1600" i="0" u="none" strike="noStrike" cap="none" dirty="0" err="1">
                <a:solidFill>
                  <a:schemeClr val="dk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전처리</a:t>
            </a:r>
            <a:endParaRPr sz="1600" i="0" u="none" strike="noStrike" cap="none" dirty="0">
              <a:solidFill>
                <a:schemeClr val="dk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101" name="Google Shape;101;p2"/>
          <p:cNvSpPr txBox="1"/>
          <p:nvPr/>
        </p:nvSpPr>
        <p:spPr>
          <a:xfrm>
            <a:off x="1169043" y="2263304"/>
            <a:ext cx="3044825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 i="0" u="sng" strike="noStrike" cap="none" dirty="0" err="1">
                <a:solidFill>
                  <a:schemeClr val="dk1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  <a:cs typeface="Malgun Gothic"/>
                <a:sym typeface="Malgun Gothic"/>
              </a:rPr>
              <a:t>Introduction</a:t>
            </a:r>
            <a:endParaRPr dirty="0">
              <a:latin typeface="에스코어 드림 8 Heavy" panose="020B0903030302020204" pitchFamily="34" charset="-127"/>
              <a:ea typeface="에스코어 드림 8 Heavy" panose="020B0903030302020204" pitchFamily="34" charset="-127"/>
              <a:cs typeface="Malgun Gothic"/>
              <a:sym typeface="Malgun Gothic"/>
            </a:endParaRPr>
          </a:p>
        </p:txBody>
      </p:sp>
      <p:sp>
        <p:nvSpPr>
          <p:cNvPr id="102" name="Google Shape;102;p2"/>
          <p:cNvSpPr txBox="1"/>
          <p:nvPr/>
        </p:nvSpPr>
        <p:spPr>
          <a:xfrm>
            <a:off x="4664663" y="2263304"/>
            <a:ext cx="3044825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 i="0" u="sng" strike="noStrike" cap="none">
                <a:solidFill>
                  <a:schemeClr val="dk1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  <a:cs typeface="Malgun Gothic"/>
                <a:sym typeface="Malgun Gothic"/>
              </a:rPr>
              <a:t>Tableau</a:t>
            </a:r>
            <a:endParaRPr>
              <a:latin typeface="에스코어 드림 8 Heavy" panose="020B0903030302020204" pitchFamily="34" charset="-127"/>
              <a:ea typeface="에스코어 드림 8 Heavy" panose="020B0903030302020204" pitchFamily="34" charset="-127"/>
              <a:cs typeface="Malgun Gothic"/>
              <a:sym typeface="Malgun Gothic"/>
            </a:endParaRPr>
          </a:p>
        </p:txBody>
      </p:sp>
      <p:sp>
        <p:nvSpPr>
          <p:cNvPr id="103" name="Google Shape;103;p2"/>
          <p:cNvSpPr txBox="1"/>
          <p:nvPr/>
        </p:nvSpPr>
        <p:spPr>
          <a:xfrm>
            <a:off x="8160283" y="2263304"/>
            <a:ext cx="3044825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 i="0" u="sng" strike="noStrike" cap="none">
                <a:solidFill>
                  <a:schemeClr val="dk1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  <a:cs typeface="Malgun Gothic"/>
                <a:sym typeface="Malgun Gothic"/>
              </a:rPr>
              <a:t>Conclusion</a:t>
            </a:r>
            <a:endParaRPr>
              <a:latin typeface="에스코어 드림 8 Heavy" panose="020B0903030302020204" pitchFamily="34" charset="-127"/>
              <a:ea typeface="에스코어 드림 8 Heavy" panose="020B0903030302020204" pitchFamily="34" charset="-127"/>
              <a:cs typeface="Malgun Gothic"/>
              <a:sym typeface="Malgun Gothic"/>
            </a:endParaRPr>
          </a:p>
        </p:txBody>
      </p:sp>
      <p:sp>
        <p:nvSpPr>
          <p:cNvPr id="104" name="Google Shape;104;p2"/>
          <p:cNvSpPr/>
          <p:nvPr/>
        </p:nvSpPr>
        <p:spPr>
          <a:xfrm>
            <a:off x="4664663" y="2964556"/>
            <a:ext cx="3044825" cy="1874100"/>
          </a:xfrm>
          <a:prstGeom prst="roundRect">
            <a:avLst>
              <a:gd name="adj" fmla="val 16667"/>
            </a:avLst>
          </a:prstGeom>
          <a:solidFill>
            <a:srgbClr val="F0F0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❖"/>
            </a:pPr>
            <a:r>
              <a:rPr lang="ko-KR" sz="1600" dirty="0">
                <a:solidFill>
                  <a:schemeClr val="dk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주요 분석 결과 </a:t>
            </a:r>
            <a:endParaRPr sz="1600" dirty="0">
              <a:solidFill>
                <a:schemeClr val="dk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❖"/>
            </a:pPr>
            <a:r>
              <a:rPr lang="ko-KR" sz="1600" dirty="0">
                <a:solidFill>
                  <a:schemeClr val="dk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디파2팀 PICK 자치구 분석</a:t>
            </a:r>
            <a:endParaRPr sz="1600" dirty="0">
              <a:solidFill>
                <a:schemeClr val="dk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❖"/>
            </a:pPr>
            <a:r>
              <a:rPr lang="ko-KR" sz="1600" dirty="0">
                <a:solidFill>
                  <a:schemeClr val="dk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자치구별 업종 제안</a:t>
            </a:r>
            <a:r>
              <a:rPr lang="ko-KR" sz="1600" i="0" u="none" strike="noStrike" cap="none" dirty="0">
                <a:solidFill>
                  <a:schemeClr val="dk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 </a:t>
            </a:r>
            <a:endParaRPr sz="1600" i="0" u="none" strike="noStrike" cap="none" dirty="0">
              <a:solidFill>
                <a:schemeClr val="dk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105" name="Google Shape;105;p2"/>
          <p:cNvSpPr/>
          <p:nvPr/>
        </p:nvSpPr>
        <p:spPr>
          <a:xfrm>
            <a:off x="8160283" y="2964556"/>
            <a:ext cx="3044825" cy="1874100"/>
          </a:xfrm>
          <a:prstGeom prst="roundRect">
            <a:avLst>
              <a:gd name="adj" fmla="val 16667"/>
            </a:avLst>
          </a:prstGeom>
          <a:solidFill>
            <a:srgbClr val="F0F0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❖"/>
            </a:pPr>
            <a:r>
              <a:rPr lang="ko-KR" sz="1600">
                <a:solidFill>
                  <a:schemeClr val="dk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정리</a:t>
            </a:r>
            <a:endParaRPr sz="1600">
              <a:solidFill>
                <a:schemeClr val="dk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❖"/>
            </a:pPr>
            <a:r>
              <a:rPr lang="ko-KR" sz="1600">
                <a:solidFill>
                  <a:schemeClr val="dk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향후 연구 제안</a:t>
            </a:r>
            <a:endParaRPr sz="1600">
              <a:solidFill>
                <a:schemeClr val="dk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 i="0" u="none" strike="noStrike" cap="none">
                <a:solidFill>
                  <a:schemeClr val="dk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 </a:t>
            </a:r>
            <a:endParaRPr sz="1100" i="0" u="none" strike="noStrike" cap="none">
              <a:solidFill>
                <a:schemeClr val="dk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106" name="Google Shape;106;p2"/>
          <p:cNvSpPr/>
          <p:nvPr/>
        </p:nvSpPr>
        <p:spPr>
          <a:xfrm>
            <a:off x="260629" y="1295400"/>
            <a:ext cx="11822514" cy="5453743"/>
          </a:xfrm>
          <a:prstGeom prst="frame">
            <a:avLst>
              <a:gd name="adj1" fmla="val 958"/>
            </a:avLst>
          </a:prstGeom>
          <a:solidFill>
            <a:srgbClr val="DBF3F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FF5CCF6-23FC-ACB3-615E-BF5FBF24E22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2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"/>
          <p:cNvSpPr/>
          <p:nvPr/>
        </p:nvSpPr>
        <p:spPr>
          <a:xfrm>
            <a:off x="3049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lgun Gothic"/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12" name="Google Shape;112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0500" y="1"/>
            <a:ext cx="12001499" cy="6858733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3"/>
          <p:cNvSpPr/>
          <p:nvPr/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9000">
                <a:srgbClr val="FFFFFF">
                  <a:alpha val="37647"/>
                </a:srgbClr>
              </a:gs>
              <a:gs pos="35000">
                <a:srgbClr val="FFFFFF">
                  <a:alpha val="76862"/>
                </a:srgbClr>
              </a:gs>
              <a:gs pos="48000">
                <a:schemeClr val="lt1"/>
              </a:gs>
              <a:gs pos="100000">
                <a:schemeClr val="lt1"/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lgun Gothic"/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4" name="Google Shape;114;p3"/>
          <p:cNvSpPr/>
          <p:nvPr/>
        </p:nvSpPr>
        <p:spPr>
          <a:xfrm>
            <a:off x="2" y="0"/>
            <a:ext cx="12191998" cy="6857990"/>
          </a:xfrm>
          <a:prstGeom prst="rect">
            <a:avLst/>
          </a:prstGeom>
          <a:solidFill>
            <a:srgbClr val="DAEFF5">
              <a:alpha val="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lgun Gothic"/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5" name="Google Shape;115;p3"/>
          <p:cNvSpPr/>
          <p:nvPr/>
        </p:nvSpPr>
        <p:spPr>
          <a:xfrm>
            <a:off x="579318" y="1931735"/>
            <a:ext cx="5097583" cy="3952372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-152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❖"/>
            </a:pPr>
            <a:r>
              <a:rPr lang="ko-KR" sz="2400" b="0" i="0" u="none" strike="noStrike" cap="none" dirty="0">
                <a:solidFill>
                  <a:schemeClr val="dk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 1-1. </a:t>
            </a:r>
            <a:r>
              <a:rPr lang="ko-KR" sz="2400" dirty="0">
                <a:solidFill>
                  <a:schemeClr val="dk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분석 배경</a:t>
            </a:r>
            <a:endParaRPr sz="2400" b="0" i="0" u="none" strike="noStrike" cap="none" dirty="0">
              <a:solidFill>
                <a:schemeClr val="dk1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  <a:p>
            <a:pPr marL="0" marR="0" lvl="0" indent="-152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❖"/>
            </a:pPr>
            <a:r>
              <a:rPr lang="ko-KR" sz="2400" dirty="0">
                <a:solidFill>
                  <a:schemeClr val="dk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1-2. 분석</a:t>
            </a:r>
            <a:r>
              <a:rPr lang="ko-KR" sz="2400" b="0" i="0" u="none" strike="noStrike" cap="none" dirty="0">
                <a:solidFill>
                  <a:schemeClr val="dk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 목표</a:t>
            </a:r>
            <a:endParaRPr sz="2400" b="0" i="0" u="none" strike="noStrike" cap="none" dirty="0">
              <a:solidFill>
                <a:schemeClr val="dk1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  <a:p>
            <a:pPr marL="0" marR="0" lvl="0" indent="-152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❖"/>
            </a:pPr>
            <a:r>
              <a:rPr lang="ko-KR" sz="2400" b="0" i="0" u="none" strike="noStrike" cap="none" dirty="0">
                <a:solidFill>
                  <a:schemeClr val="dk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 1-3. 데이터 </a:t>
            </a:r>
            <a:r>
              <a:rPr lang="ko-KR" sz="2400" b="0" i="0" u="none" strike="noStrike" cap="none" dirty="0" err="1">
                <a:solidFill>
                  <a:schemeClr val="dk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sym typeface="Arial"/>
              </a:rPr>
              <a:t>전처리</a:t>
            </a:r>
            <a:endParaRPr sz="2400" b="0" i="0" u="none" strike="noStrike" cap="none" dirty="0">
              <a:solidFill>
                <a:schemeClr val="dk1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sym typeface="Arial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998418" y="1285404"/>
            <a:ext cx="3044825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600" b="0" i="0" u="sng" strike="noStrike" cap="none" dirty="0" err="1">
                <a:solidFill>
                  <a:schemeClr val="dk1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  <a:sym typeface="Arial"/>
              </a:rPr>
              <a:t>Introduction</a:t>
            </a:r>
            <a:endParaRPr dirty="0"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F91B691-08C6-0AF5-7660-F53EF2D7AC2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3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fc3edf0686_3_0"/>
          <p:cNvSpPr/>
          <p:nvPr/>
        </p:nvSpPr>
        <p:spPr>
          <a:xfrm>
            <a:off x="0" y="441856"/>
            <a:ext cx="159000" cy="6416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3" name="Google Shape;123;g1fc3edf0686_3_0"/>
          <p:cNvSpPr/>
          <p:nvPr/>
        </p:nvSpPr>
        <p:spPr>
          <a:xfrm>
            <a:off x="0" y="-11341"/>
            <a:ext cx="12192000" cy="453300"/>
          </a:xfrm>
          <a:prstGeom prst="rect">
            <a:avLst/>
          </a:prstGeom>
          <a:solidFill>
            <a:srgbClr val="DAEFF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0" i="0" u="none" strike="noStrike" cap="none" dirty="0">
                <a:solidFill>
                  <a:srgbClr val="7F7F7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     1-1. </a:t>
            </a:r>
            <a:r>
              <a:rPr lang="ko-KR" sz="1800" dirty="0">
                <a:solidFill>
                  <a:srgbClr val="7F7F7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분석 배경</a:t>
            </a:r>
            <a:endParaRPr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124" name="Google Shape;124;g1fc3edf0686_3_0"/>
          <p:cNvSpPr/>
          <p:nvPr/>
        </p:nvSpPr>
        <p:spPr>
          <a:xfrm>
            <a:off x="260629" y="428704"/>
            <a:ext cx="8888400" cy="985500"/>
          </a:xfrm>
          <a:prstGeom prst="snip2DiagRect">
            <a:avLst>
              <a:gd name="adj1" fmla="val 0"/>
              <a:gd name="adj2" fmla="val 16667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g1fc3edf0686_3_0"/>
          <p:cNvSpPr/>
          <p:nvPr/>
        </p:nvSpPr>
        <p:spPr>
          <a:xfrm>
            <a:off x="260629" y="441856"/>
            <a:ext cx="8888400" cy="985500"/>
          </a:xfrm>
          <a:prstGeom prst="snip2DiagRect">
            <a:avLst>
              <a:gd name="adj1" fmla="val 0"/>
              <a:gd name="adj2" fmla="val 16667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g1fc3edf0686_3_0"/>
          <p:cNvSpPr/>
          <p:nvPr/>
        </p:nvSpPr>
        <p:spPr>
          <a:xfrm>
            <a:off x="260629" y="409958"/>
            <a:ext cx="8888400" cy="985500"/>
          </a:xfrm>
          <a:prstGeom prst="snip2DiagRect">
            <a:avLst>
              <a:gd name="adj1" fmla="val 0"/>
              <a:gd name="adj2" fmla="val 16667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000" dirty="0">
                <a:solidFill>
                  <a:schemeClr val="dk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높은 자영업자 비율</a:t>
            </a:r>
            <a:endParaRPr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127" name="Google Shape;127;g1fc3edf0686_3_0"/>
          <p:cNvSpPr/>
          <p:nvPr/>
        </p:nvSpPr>
        <p:spPr>
          <a:xfrm>
            <a:off x="260629" y="1295400"/>
            <a:ext cx="11822400" cy="5453700"/>
          </a:xfrm>
          <a:prstGeom prst="frame">
            <a:avLst>
              <a:gd name="adj1" fmla="val 958"/>
            </a:avLst>
          </a:prstGeom>
          <a:solidFill>
            <a:srgbClr val="DBF3F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28" name="Google Shape;128;g1fc3edf0686_3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025" y="1451677"/>
            <a:ext cx="8401600" cy="5141149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g1fc3edf0686_3_0"/>
          <p:cNvSpPr txBox="1"/>
          <p:nvPr/>
        </p:nvSpPr>
        <p:spPr>
          <a:xfrm>
            <a:off x="8905625" y="3468150"/>
            <a:ext cx="31773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dirty="0">
                <a:solidFill>
                  <a:schemeClr val="dk1"/>
                </a:solidFill>
                <a:highlight>
                  <a:srgbClr val="FFFFFF"/>
                </a:highlight>
                <a:latin typeface="에스코어 드림 2 ExtraLight" panose="020B0203030302020204" pitchFamily="34" charset="-127"/>
                <a:ea typeface="에스코어 드림 2 ExtraLight" panose="020B0203030302020204" pitchFamily="34" charset="-127"/>
                <a:cs typeface="Malgun Gothic"/>
                <a:sym typeface="Malgun Gothic"/>
              </a:rPr>
              <a:t>G7과 비교하면 </a:t>
            </a: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에스코어 드림 2 ExtraLight" panose="020B0203030302020204" pitchFamily="34" charset="-127"/>
              <a:ea typeface="에스코어 드림 2 ExtraLight" panose="020B0203030302020204" pitchFamily="34" charset="-127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dirty="0">
                <a:solidFill>
                  <a:schemeClr val="dk1"/>
                </a:solidFill>
                <a:highlight>
                  <a:srgbClr val="FFFFFF"/>
                </a:highlight>
                <a:latin typeface="에스코어 드림 2 ExtraLight" panose="020B0203030302020204" pitchFamily="34" charset="-127"/>
                <a:ea typeface="에스코어 드림 2 ExtraLight" panose="020B0203030302020204" pitchFamily="34" charset="-127"/>
                <a:cs typeface="Malgun Gothic"/>
                <a:sym typeface="Malgun Gothic"/>
              </a:rPr>
              <a:t>한국의 자영업자 비중이 </a:t>
            </a:r>
            <a:r>
              <a:rPr lang="ko-KR" sz="2000" dirty="0">
                <a:solidFill>
                  <a:schemeClr val="accent6">
                    <a:lumMod val="50000"/>
                  </a:schemeClr>
                </a:solidFill>
                <a:highlight>
                  <a:srgbClr val="FFFFFF"/>
                </a:highlight>
                <a:latin typeface="에스코어 드림 2 ExtraLight" panose="020B0203030302020204" pitchFamily="34" charset="-127"/>
                <a:ea typeface="에스코어 드림 2 ExtraLight" panose="020B0203030302020204" pitchFamily="34" charset="-127"/>
                <a:cs typeface="Malgun Gothic"/>
                <a:sym typeface="Malgun Gothic"/>
              </a:rPr>
              <a:t>가장 높았다.</a:t>
            </a:r>
            <a:endParaRPr sz="2000" dirty="0">
              <a:solidFill>
                <a:schemeClr val="accent6">
                  <a:lumMod val="50000"/>
                </a:schemeClr>
              </a:solidFill>
              <a:latin typeface="에스코어 드림 2 ExtraLight" panose="020B0203030302020204" pitchFamily="34" charset="-127"/>
              <a:ea typeface="에스코어 드림 2 ExtraLight" panose="020B0203030302020204" pitchFamily="34" charset="-127"/>
              <a:cs typeface="Malgun Gothic"/>
              <a:sym typeface="Malgun Gothic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34679A3E-0EB9-59A2-FC8B-49960913475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4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fc3edf0686_3_23"/>
          <p:cNvSpPr/>
          <p:nvPr/>
        </p:nvSpPr>
        <p:spPr>
          <a:xfrm>
            <a:off x="0" y="441856"/>
            <a:ext cx="159000" cy="6416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6" name="Google Shape;136;g1fc3edf0686_3_23"/>
          <p:cNvSpPr/>
          <p:nvPr/>
        </p:nvSpPr>
        <p:spPr>
          <a:xfrm>
            <a:off x="0" y="-11341"/>
            <a:ext cx="12192000" cy="453300"/>
          </a:xfrm>
          <a:prstGeom prst="rect">
            <a:avLst/>
          </a:prstGeom>
          <a:solidFill>
            <a:srgbClr val="DAEFF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0" i="0" u="none" strike="noStrike" cap="none" dirty="0">
                <a:solidFill>
                  <a:srgbClr val="7F7F7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     1-1. </a:t>
            </a:r>
            <a:r>
              <a:rPr lang="ko-KR" sz="1800" dirty="0">
                <a:solidFill>
                  <a:srgbClr val="7F7F7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분석 배경</a:t>
            </a:r>
            <a:endParaRPr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137" name="Google Shape;137;g1fc3edf0686_3_23"/>
          <p:cNvSpPr/>
          <p:nvPr/>
        </p:nvSpPr>
        <p:spPr>
          <a:xfrm>
            <a:off x="260629" y="428704"/>
            <a:ext cx="8888400" cy="985500"/>
          </a:xfrm>
          <a:prstGeom prst="snip2DiagRect">
            <a:avLst>
              <a:gd name="adj1" fmla="val 0"/>
              <a:gd name="adj2" fmla="val 16667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g1fc3edf0686_3_23"/>
          <p:cNvSpPr/>
          <p:nvPr/>
        </p:nvSpPr>
        <p:spPr>
          <a:xfrm>
            <a:off x="260629" y="441856"/>
            <a:ext cx="8888400" cy="985500"/>
          </a:xfrm>
          <a:prstGeom prst="snip2DiagRect">
            <a:avLst>
              <a:gd name="adj1" fmla="val 0"/>
              <a:gd name="adj2" fmla="val 16667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g1fc3edf0686_3_23"/>
          <p:cNvSpPr/>
          <p:nvPr/>
        </p:nvSpPr>
        <p:spPr>
          <a:xfrm>
            <a:off x="260629" y="409958"/>
            <a:ext cx="8888400" cy="985500"/>
          </a:xfrm>
          <a:prstGeom prst="snip2DiagRect">
            <a:avLst>
              <a:gd name="adj1" fmla="val 0"/>
              <a:gd name="adj2" fmla="val 16667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000" dirty="0">
                <a:solidFill>
                  <a:schemeClr val="dk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낮은 자영업 생존율 </a:t>
            </a:r>
            <a:endParaRPr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140" name="Google Shape;140;g1fc3edf0686_3_23"/>
          <p:cNvSpPr/>
          <p:nvPr/>
        </p:nvSpPr>
        <p:spPr>
          <a:xfrm>
            <a:off x="260629" y="1295400"/>
            <a:ext cx="11822400" cy="5453700"/>
          </a:xfrm>
          <a:prstGeom prst="frame">
            <a:avLst>
              <a:gd name="adj1" fmla="val 958"/>
            </a:avLst>
          </a:prstGeom>
          <a:solidFill>
            <a:srgbClr val="DBF3F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41" name="Google Shape;141;g1fc3edf0686_3_23"/>
          <p:cNvSpPr txBox="1"/>
          <p:nvPr/>
        </p:nvSpPr>
        <p:spPr>
          <a:xfrm>
            <a:off x="6950500" y="2711050"/>
            <a:ext cx="5132400" cy="2185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5560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Char char="●"/>
            </a:pPr>
            <a:r>
              <a:rPr lang="ko-KR" sz="2000" dirty="0">
                <a:solidFill>
                  <a:schemeClr val="dk1"/>
                </a:solidFill>
                <a:highlight>
                  <a:srgbClr val="FFFFFF"/>
                </a:highlight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Malgun Gothic"/>
                <a:sym typeface="Malgun Gothic"/>
              </a:rPr>
              <a:t>2010∼2018년 사이 창업한개인 창업 사업체의 생존 기간의 중위수는 </a:t>
            </a:r>
            <a:r>
              <a:rPr lang="ko-KR" sz="2000" dirty="0">
                <a:solidFill>
                  <a:schemeClr val="accent6">
                    <a:lumMod val="50000"/>
                  </a:schemeClr>
                </a:solidFill>
                <a:highlight>
                  <a:srgbClr val="FFFFFF"/>
                </a:highlight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Malgun Gothic"/>
                <a:sym typeface="Malgun Gothic"/>
              </a:rPr>
              <a:t>2.6년</a:t>
            </a:r>
            <a:endParaRPr sz="2000" dirty="0">
              <a:solidFill>
                <a:schemeClr val="accent6">
                  <a:lumMod val="50000"/>
                </a:schemeClr>
              </a:solidFill>
              <a:highlight>
                <a:srgbClr val="FFFFFF"/>
              </a:highlight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Malgun Gothic"/>
              <a:sym typeface="Malgun Gothic"/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Char char="●"/>
            </a:pPr>
            <a:r>
              <a:rPr lang="ko-KR" sz="2000" dirty="0">
                <a:solidFill>
                  <a:schemeClr val="dk1"/>
                </a:solidFill>
                <a:highlight>
                  <a:srgbClr val="FFFFFF"/>
                </a:highlight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Malgun Gothic"/>
                <a:sym typeface="Malgun Gothic"/>
              </a:rPr>
              <a:t>개인 사업체 10곳 중 7곳은 창업 후 </a:t>
            </a:r>
            <a:r>
              <a:rPr lang="ko-KR" sz="2000" dirty="0">
                <a:solidFill>
                  <a:srgbClr val="FF0000"/>
                </a:solidFill>
                <a:highlight>
                  <a:srgbClr val="FFFFFF"/>
                </a:highlight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Malgun Gothic"/>
                <a:sym typeface="Malgun Gothic"/>
              </a:rPr>
              <a:t>5년 안에 폐업</a:t>
            </a:r>
            <a:endParaRPr sz="2000" dirty="0">
              <a:solidFill>
                <a:srgbClr val="FF0000"/>
              </a:solidFill>
              <a:highlight>
                <a:srgbClr val="FFFFFF"/>
              </a:highlight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Malgun Gothic"/>
              <a:sym typeface="Malgun Gothic"/>
            </a:endParaRPr>
          </a:p>
        </p:txBody>
      </p:sp>
      <p:pic>
        <p:nvPicPr>
          <p:cNvPr id="142" name="Google Shape;142;g1fc3edf0686_3_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5925" y="1462038"/>
            <a:ext cx="6384575" cy="512042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4711D1D-3CD5-24C8-06C4-C0FE4DAB015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5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4"/>
          <p:cNvSpPr/>
          <p:nvPr/>
        </p:nvSpPr>
        <p:spPr>
          <a:xfrm>
            <a:off x="0" y="441856"/>
            <a:ext cx="159029" cy="641614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49" name="Google Shape;149;p4"/>
          <p:cNvSpPr/>
          <p:nvPr/>
        </p:nvSpPr>
        <p:spPr>
          <a:xfrm>
            <a:off x="0" y="-11341"/>
            <a:ext cx="12192000" cy="453197"/>
          </a:xfrm>
          <a:prstGeom prst="rect">
            <a:avLst/>
          </a:prstGeom>
          <a:solidFill>
            <a:srgbClr val="DAEFF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0" i="0" u="none" strike="noStrike" cap="none" dirty="0">
                <a:solidFill>
                  <a:srgbClr val="7F7F7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     1-</a:t>
            </a:r>
            <a:r>
              <a:rPr lang="ko-KR" sz="1800" dirty="0">
                <a:solidFill>
                  <a:srgbClr val="7F7F7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2</a:t>
            </a:r>
            <a:r>
              <a:rPr lang="ko-KR" sz="1800" b="0" i="0" u="none" strike="noStrike" cap="none" dirty="0">
                <a:solidFill>
                  <a:srgbClr val="7F7F7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. </a:t>
            </a:r>
            <a:r>
              <a:rPr lang="ko-KR" sz="1800" dirty="0">
                <a:solidFill>
                  <a:srgbClr val="7F7F7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분석 목표</a:t>
            </a:r>
            <a:endParaRPr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150" name="Google Shape;150;p4"/>
          <p:cNvSpPr/>
          <p:nvPr/>
        </p:nvSpPr>
        <p:spPr>
          <a:xfrm>
            <a:off x="260629" y="428704"/>
            <a:ext cx="8888413" cy="985543"/>
          </a:xfrm>
          <a:prstGeom prst="snip2DiagRect">
            <a:avLst>
              <a:gd name="adj1" fmla="val 0"/>
              <a:gd name="adj2" fmla="val 16667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4"/>
          <p:cNvSpPr/>
          <p:nvPr/>
        </p:nvSpPr>
        <p:spPr>
          <a:xfrm>
            <a:off x="260629" y="441856"/>
            <a:ext cx="8888413" cy="985543"/>
          </a:xfrm>
          <a:prstGeom prst="snip2DiagRect">
            <a:avLst>
              <a:gd name="adj1" fmla="val 0"/>
              <a:gd name="adj2" fmla="val 16667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4"/>
          <p:cNvSpPr/>
          <p:nvPr/>
        </p:nvSpPr>
        <p:spPr>
          <a:xfrm>
            <a:off x="260629" y="409958"/>
            <a:ext cx="8888413" cy="985543"/>
          </a:xfrm>
          <a:prstGeom prst="snip2DiagRect">
            <a:avLst>
              <a:gd name="adj1" fmla="val 0"/>
              <a:gd name="adj2" fmla="val 16667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000">
                <a:solidFill>
                  <a:schemeClr val="dk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분석 목표</a:t>
            </a:r>
            <a:endParaRPr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153" name="Google Shape;153;p4"/>
          <p:cNvSpPr/>
          <p:nvPr/>
        </p:nvSpPr>
        <p:spPr>
          <a:xfrm>
            <a:off x="260629" y="1295400"/>
            <a:ext cx="11822514" cy="5453743"/>
          </a:xfrm>
          <a:prstGeom prst="frame">
            <a:avLst>
              <a:gd name="adj1" fmla="val 958"/>
            </a:avLst>
          </a:prstGeom>
          <a:solidFill>
            <a:srgbClr val="DBF3F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4" name="Google Shape;154;p4"/>
          <p:cNvSpPr/>
          <p:nvPr/>
        </p:nvSpPr>
        <p:spPr>
          <a:xfrm>
            <a:off x="2147250" y="2108950"/>
            <a:ext cx="9206100" cy="1262700"/>
          </a:xfrm>
          <a:prstGeom prst="roundRect">
            <a:avLst>
              <a:gd name="adj" fmla="val 16667"/>
            </a:avLst>
          </a:prstGeom>
          <a:solidFill>
            <a:srgbClr val="F0F0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ko-KR" sz="2800" dirty="0">
                <a:solidFill>
                  <a:schemeClr val="dk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코로나 전후 1년 서울시 상권 분석</a:t>
            </a:r>
            <a:endParaRPr sz="2800" dirty="0">
              <a:solidFill>
                <a:schemeClr val="dk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155" name="Google Shape;155;p4"/>
          <p:cNvSpPr/>
          <p:nvPr/>
        </p:nvSpPr>
        <p:spPr>
          <a:xfrm>
            <a:off x="2147250" y="4085100"/>
            <a:ext cx="9206100" cy="1337400"/>
          </a:xfrm>
          <a:prstGeom prst="roundRect">
            <a:avLst>
              <a:gd name="adj" fmla="val 16667"/>
            </a:avLst>
          </a:prstGeom>
          <a:solidFill>
            <a:srgbClr val="F0F0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>
                <a:solidFill>
                  <a:schemeClr val="dk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기존 및 신규 창업자들의 운영에 도움되는 정보 제공</a:t>
            </a:r>
            <a:endParaRPr sz="2800" b="0" i="0" u="none" strike="noStrike" cap="none">
              <a:solidFill>
                <a:schemeClr val="dk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sym typeface="Arial"/>
            </a:endParaRPr>
          </a:p>
        </p:txBody>
      </p:sp>
      <p:sp>
        <p:nvSpPr>
          <p:cNvPr id="156" name="Google Shape;156;p4"/>
          <p:cNvSpPr/>
          <p:nvPr/>
        </p:nvSpPr>
        <p:spPr>
          <a:xfrm>
            <a:off x="826361" y="2249093"/>
            <a:ext cx="927000" cy="927000"/>
          </a:xfrm>
          <a:prstGeom prst="ellipse">
            <a:avLst/>
          </a:prstGeom>
          <a:solidFill>
            <a:srgbClr val="93D1E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3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4"/>
          <p:cNvSpPr/>
          <p:nvPr/>
        </p:nvSpPr>
        <p:spPr>
          <a:xfrm>
            <a:off x="826361" y="4214059"/>
            <a:ext cx="927000" cy="927000"/>
          </a:xfrm>
          <a:prstGeom prst="ellipse">
            <a:avLst/>
          </a:prstGeom>
          <a:solidFill>
            <a:srgbClr val="93D1E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sz="3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6A27CCE7-476B-EAB5-3FFD-5831385670C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6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fc3edf0686_3_43"/>
          <p:cNvSpPr/>
          <p:nvPr/>
        </p:nvSpPr>
        <p:spPr>
          <a:xfrm>
            <a:off x="0" y="441856"/>
            <a:ext cx="159000" cy="6416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64" name="Google Shape;164;g1fc3edf0686_3_43"/>
          <p:cNvSpPr/>
          <p:nvPr/>
        </p:nvSpPr>
        <p:spPr>
          <a:xfrm>
            <a:off x="0" y="-11341"/>
            <a:ext cx="12192000" cy="453300"/>
          </a:xfrm>
          <a:prstGeom prst="rect">
            <a:avLst/>
          </a:prstGeom>
          <a:solidFill>
            <a:srgbClr val="DAEFF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0" i="0" u="none" strike="noStrike" cap="none" dirty="0">
                <a:solidFill>
                  <a:srgbClr val="7F7F7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     1-</a:t>
            </a:r>
            <a:r>
              <a:rPr lang="ko-KR" sz="1800" dirty="0">
                <a:solidFill>
                  <a:srgbClr val="7F7F7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3</a:t>
            </a:r>
            <a:r>
              <a:rPr lang="ko-KR" sz="1800" b="0" i="0" u="none" strike="noStrike" cap="none" dirty="0">
                <a:solidFill>
                  <a:srgbClr val="7F7F7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. </a:t>
            </a:r>
            <a:r>
              <a:rPr lang="ko-KR" sz="1800" dirty="0">
                <a:solidFill>
                  <a:srgbClr val="7F7F7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데이터 </a:t>
            </a:r>
            <a:r>
              <a:rPr lang="ko-KR" sz="1800" dirty="0" err="1">
                <a:solidFill>
                  <a:srgbClr val="7F7F7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전처리</a:t>
            </a:r>
            <a:endParaRPr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165" name="Google Shape;165;g1fc3edf0686_3_43"/>
          <p:cNvSpPr/>
          <p:nvPr/>
        </p:nvSpPr>
        <p:spPr>
          <a:xfrm>
            <a:off x="260629" y="428704"/>
            <a:ext cx="8888400" cy="985500"/>
          </a:xfrm>
          <a:prstGeom prst="snip2DiagRect">
            <a:avLst>
              <a:gd name="adj1" fmla="val 0"/>
              <a:gd name="adj2" fmla="val 16667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000">
                <a:solidFill>
                  <a:schemeClr val="dk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활용 데이터</a:t>
            </a:r>
            <a:endParaRPr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166" name="Google Shape;166;g1fc3edf0686_3_43"/>
          <p:cNvSpPr/>
          <p:nvPr/>
        </p:nvSpPr>
        <p:spPr>
          <a:xfrm>
            <a:off x="260629" y="1295400"/>
            <a:ext cx="11822400" cy="5453700"/>
          </a:xfrm>
          <a:prstGeom prst="frame">
            <a:avLst>
              <a:gd name="adj1" fmla="val 958"/>
            </a:avLst>
          </a:prstGeom>
          <a:solidFill>
            <a:srgbClr val="DBF3F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167" name="Google Shape;167;g1fc3edf0686_3_43"/>
          <p:cNvGraphicFramePr/>
          <p:nvPr>
            <p:extLst>
              <p:ext uri="{D42A27DB-BD31-4B8C-83A1-F6EECF244321}">
                <p14:modId xmlns:p14="http://schemas.microsoft.com/office/powerpoint/2010/main" val="3290269145"/>
              </p:ext>
            </p:extLst>
          </p:nvPr>
        </p:nvGraphicFramePr>
        <p:xfrm>
          <a:off x="639313" y="2213638"/>
          <a:ext cx="11006750" cy="2557564"/>
        </p:xfrm>
        <a:graphic>
          <a:graphicData uri="http://schemas.openxmlformats.org/drawingml/2006/table">
            <a:tbl>
              <a:tblPr>
                <a:noFill/>
                <a:tableStyleId>{F08E70BC-C9EA-4500-B140-54154D1C10AB}</a:tableStyleId>
              </a:tblPr>
              <a:tblGrid>
                <a:gridCol w="4474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14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2181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51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2000" b="1" dirty="0">
                          <a:solidFill>
                            <a:srgbClr val="FFFFFF"/>
                          </a:solidFill>
                          <a:latin typeface="에스코어 드림 6 Bold" panose="020B0703030302020204" pitchFamily="34" charset="-127"/>
                          <a:ea typeface="에스코어 드림 6 Bold" panose="020B0703030302020204" pitchFamily="34" charset="-127"/>
                          <a:cs typeface="Malgun Gothic"/>
                          <a:sym typeface="Malgun Gothic"/>
                        </a:rPr>
                        <a:t>활용 데이터셋</a:t>
                      </a:r>
                      <a:endParaRPr sz="2000" b="1" dirty="0">
                        <a:solidFill>
                          <a:srgbClr val="FFFFFF"/>
                        </a:solidFill>
                        <a:latin typeface="에스코어 드림 6 Bold" panose="020B0703030302020204" pitchFamily="34" charset="-127"/>
                        <a:ea typeface="에스코어 드림 6 Bold" panose="020B07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2000" b="1" dirty="0">
                          <a:solidFill>
                            <a:srgbClr val="FFFFFF"/>
                          </a:solidFill>
                          <a:latin typeface="에스코어 드림 6 Bold" panose="020B0703030302020204" pitchFamily="34" charset="-127"/>
                          <a:ea typeface="에스코어 드림 6 Bold" panose="020B0703030302020204" pitchFamily="34" charset="-127"/>
                          <a:cs typeface="Malgun Gothic"/>
                          <a:sym typeface="Malgun Gothic"/>
                        </a:rPr>
                        <a:t>출처</a:t>
                      </a:r>
                      <a:endParaRPr sz="2000" b="1" dirty="0">
                        <a:solidFill>
                          <a:srgbClr val="FFFFFF"/>
                        </a:solidFill>
                        <a:latin typeface="에스코어 드림 6 Bold" panose="020B0703030302020204" pitchFamily="34" charset="-127"/>
                        <a:ea typeface="에스코어 드림 6 Bold" panose="020B07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2000" b="1" dirty="0">
                          <a:solidFill>
                            <a:srgbClr val="FFFFFF"/>
                          </a:solidFill>
                          <a:latin typeface="에스코어 드림 6 Bold" panose="020B0703030302020204" pitchFamily="34" charset="-127"/>
                          <a:ea typeface="에스코어 드림 6 Bold" panose="020B0703030302020204" pitchFamily="34" charset="-127"/>
                          <a:cs typeface="Malgun Gothic"/>
                          <a:sym typeface="Malgun Gothic"/>
                        </a:rPr>
                        <a:t>비고</a:t>
                      </a:r>
                      <a:endParaRPr sz="2000" b="1" dirty="0">
                        <a:solidFill>
                          <a:srgbClr val="FFFFFF"/>
                        </a:solidFill>
                        <a:latin typeface="에스코어 드림 6 Bold" panose="020B0703030302020204" pitchFamily="34" charset="-127"/>
                        <a:ea typeface="에스코어 드림 6 Bold" panose="020B07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449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lang="ko-KR" sz="2000" dirty="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Malgun Gothic"/>
                          <a:sym typeface="Malgun Gothic"/>
                        </a:rPr>
                        <a:t>서울시 </a:t>
                      </a:r>
                      <a:r>
                        <a:rPr lang="ko-KR" sz="2000" dirty="0" err="1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Malgun Gothic"/>
                          <a:sym typeface="Malgun Gothic"/>
                        </a:rPr>
                        <a:t>우리마을가게</a:t>
                      </a:r>
                      <a:r>
                        <a:rPr lang="ko-KR" sz="2000" dirty="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Malgun Gothic"/>
                          <a:sym typeface="Malgun Gothic"/>
                        </a:rPr>
                        <a:t> 상권분석서비스(상권-추정매출)</a:t>
                      </a:r>
                      <a:endParaRPr sz="2000" dirty="0">
                        <a:latin typeface="에스코어 드림 3 Light" panose="020B0303030302020204" pitchFamily="34" charset="-127"/>
                        <a:ea typeface="에스코어 드림 3 Light" panose="020B03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2000" dirty="0"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Malgun Gothic"/>
                          <a:sym typeface="Malgun Gothic"/>
                        </a:rPr>
                        <a:t>서울시 열린 데이터 광장</a:t>
                      </a:r>
                      <a:endParaRPr sz="2000" dirty="0">
                        <a:latin typeface="에스코어 드림 3 Light" panose="020B0303030302020204" pitchFamily="34" charset="-127"/>
                        <a:ea typeface="에스코어 드림 3 Light" panose="020B03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2000" dirty="0"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Malgun Gothic"/>
                          <a:sym typeface="Malgun Gothic"/>
                        </a:rPr>
                        <a:t>2019년, 2020년, 2021년</a:t>
                      </a:r>
                      <a:endParaRPr sz="2000" dirty="0">
                        <a:latin typeface="에스코어 드림 3 Light" panose="020B0303030302020204" pitchFamily="34" charset="-127"/>
                        <a:ea typeface="에스코어 드림 3 Light" panose="020B03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26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lang="ko-KR" sz="20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Malgun Gothic"/>
                          <a:sym typeface="Malgun Gothic"/>
                        </a:rPr>
                        <a:t>서울시 우리마을가게 상권분석서비스(자치구별 상권변화지표)</a:t>
                      </a:r>
                      <a:endParaRPr sz="2000">
                        <a:latin typeface="에스코어 드림 3 Light" panose="020B0303030302020204" pitchFamily="34" charset="-127"/>
                        <a:ea typeface="에스코어 드림 3 Light" panose="020B03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2000" dirty="0"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Malgun Gothic"/>
                          <a:sym typeface="Malgun Gothic"/>
                        </a:rPr>
                        <a:t>서울시 열린 데이터 광장</a:t>
                      </a:r>
                      <a:endParaRPr sz="2000" dirty="0">
                        <a:latin typeface="에스코어 드림 3 Light" panose="020B0303030302020204" pitchFamily="34" charset="-127"/>
                        <a:ea typeface="에스코어 드림 3 Light" panose="020B03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2000" dirty="0" err="1"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Malgun Gothic"/>
                          <a:sym typeface="Malgun Gothic"/>
                        </a:rPr>
                        <a:t>시군구</a:t>
                      </a:r>
                      <a:r>
                        <a:rPr lang="ko-KR" sz="2000" dirty="0"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Malgun Gothic"/>
                          <a:sym typeface="Malgun Gothic"/>
                        </a:rPr>
                        <a:t> 코드 명 사용 </a:t>
                      </a:r>
                      <a:endParaRPr sz="2000" dirty="0">
                        <a:latin typeface="에스코어 드림 3 Light" panose="020B0303030302020204" pitchFamily="34" charset="-127"/>
                        <a:ea typeface="에스코어 드림 3 Light" panose="020B03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68" name="Google Shape;168;g1fc3edf0686_3_43"/>
          <p:cNvSpPr txBox="1"/>
          <p:nvPr/>
        </p:nvSpPr>
        <p:spPr>
          <a:xfrm>
            <a:off x="639325" y="4997475"/>
            <a:ext cx="11006700" cy="10977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dirty="0">
                <a:solidFill>
                  <a:schemeClr val="dk1"/>
                </a:solidFill>
                <a:highlight>
                  <a:srgbClr val="FFFFFF"/>
                </a:highlight>
                <a:latin typeface="에스코어 드림 8 Heavy" panose="020B0903030302020204" pitchFamily="34" charset="-127"/>
                <a:ea typeface="에스코어 드림 8 Heavy" panose="020B0903030302020204" pitchFamily="34" charset="-127"/>
                <a:cs typeface="Malgun Gothic"/>
                <a:sym typeface="Malgun Gothic"/>
              </a:rPr>
              <a:t>지도 시각화를 위해 </a:t>
            </a:r>
            <a:r>
              <a:rPr lang="ko-KR" sz="2000" dirty="0" err="1">
                <a:solidFill>
                  <a:schemeClr val="dk1"/>
                </a:solidFill>
                <a:highlight>
                  <a:srgbClr val="FFFFFF"/>
                </a:highlight>
                <a:latin typeface="에스코어 드림 8 Heavy" panose="020B0903030302020204" pitchFamily="34" charset="-127"/>
                <a:ea typeface="에스코어 드림 8 Heavy" panose="020B0903030302020204" pitchFamily="34" charset="-127"/>
                <a:cs typeface="Malgun Gothic"/>
                <a:sym typeface="Malgun Gothic"/>
              </a:rPr>
              <a:t>시군구</a:t>
            </a:r>
            <a:r>
              <a:rPr lang="ko-KR" sz="2000" dirty="0">
                <a:solidFill>
                  <a:schemeClr val="dk1"/>
                </a:solidFill>
                <a:highlight>
                  <a:srgbClr val="FFFFFF"/>
                </a:highlight>
                <a:latin typeface="에스코어 드림 8 Heavy" panose="020B0903030302020204" pitchFamily="34" charset="-127"/>
                <a:ea typeface="에스코어 드림 8 Heavy" panose="020B0903030302020204" pitchFamily="34" charset="-127"/>
                <a:cs typeface="Malgun Gothic"/>
                <a:sym typeface="Malgun Gothic"/>
              </a:rPr>
              <a:t> 코드 명 데이터 병합</a:t>
            </a: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에스코어 드림 8 Heavy" panose="020B0903030302020204" pitchFamily="34" charset="-127"/>
              <a:ea typeface="에스코어 드림 8 Heavy" panose="020B0903030302020204" pitchFamily="34" charset="-127"/>
              <a:cs typeface="Malgun Gothic"/>
              <a:sym typeface="Malgun Gothic"/>
            </a:endParaRPr>
          </a:p>
          <a:p>
            <a:pPr marL="0" lvl="0" indent="0" algn="ctr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ko-KR" sz="2000" dirty="0">
                <a:solidFill>
                  <a:schemeClr val="dk1"/>
                </a:solidFill>
                <a:highlight>
                  <a:srgbClr val="FFFFFF"/>
                </a:highlight>
                <a:latin typeface="에스코어 드림 8 Heavy" panose="020B0903030302020204" pitchFamily="34" charset="-127"/>
                <a:ea typeface="에스코어 드림 8 Heavy" panose="020B0903030302020204" pitchFamily="34" charset="-127"/>
                <a:cs typeface="Malgun Gothic"/>
                <a:sym typeface="Malgun Gothic"/>
              </a:rPr>
              <a:t>상권 코드 기준으로 두 데이터 병합</a:t>
            </a:r>
            <a:endParaRPr dirty="0"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609C55F-4BCB-5CB2-4E65-7A672D9C7DA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7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fc3edf0686_3_93"/>
          <p:cNvSpPr/>
          <p:nvPr/>
        </p:nvSpPr>
        <p:spPr>
          <a:xfrm>
            <a:off x="0" y="441856"/>
            <a:ext cx="159000" cy="6416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5" name="Google Shape;175;g1fc3edf0686_3_93"/>
          <p:cNvSpPr/>
          <p:nvPr/>
        </p:nvSpPr>
        <p:spPr>
          <a:xfrm>
            <a:off x="0" y="-11341"/>
            <a:ext cx="12192000" cy="453300"/>
          </a:xfrm>
          <a:prstGeom prst="rect">
            <a:avLst/>
          </a:prstGeom>
          <a:solidFill>
            <a:srgbClr val="DAEFF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0" i="0" u="none" strike="noStrike" cap="none" dirty="0">
                <a:solidFill>
                  <a:srgbClr val="7F7F7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     1-</a:t>
            </a:r>
            <a:r>
              <a:rPr lang="ko-KR" sz="1800" dirty="0">
                <a:solidFill>
                  <a:srgbClr val="7F7F7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3</a:t>
            </a:r>
            <a:r>
              <a:rPr lang="ko-KR" sz="1800" b="0" i="0" u="none" strike="noStrike" cap="none" dirty="0">
                <a:solidFill>
                  <a:srgbClr val="7F7F7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. </a:t>
            </a:r>
            <a:r>
              <a:rPr lang="ko-KR" sz="1800" dirty="0">
                <a:solidFill>
                  <a:srgbClr val="7F7F7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데이터 </a:t>
            </a:r>
            <a:r>
              <a:rPr lang="ko-KR" sz="1800" dirty="0" err="1">
                <a:solidFill>
                  <a:srgbClr val="7F7F7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전처리</a:t>
            </a:r>
            <a:endParaRPr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176" name="Google Shape;176;g1fc3edf0686_3_93"/>
          <p:cNvSpPr/>
          <p:nvPr/>
        </p:nvSpPr>
        <p:spPr>
          <a:xfrm>
            <a:off x="260629" y="428704"/>
            <a:ext cx="8888400" cy="985500"/>
          </a:xfrm>
          <a:prstGeom prst="snip2DiagRect">
            <a:avLst>
              <a:gd name="adj1" fmla="val 0"/>
              <a:gd name="adj2" fmla="val 16667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000">
                <a:solidFill>
                  <a:schemeClr val="dk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활용 데이터</a:t>
            </a:r>
            <a:endParaRPr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177" name="Google Shape;177;g1fc3edf0686_3_93"/>
          <p:cNvSpPr/>
          <p:nvPr/>
        </p:nvSpPr>
        <p:spPr>
          <a:xfrm>
            <a:off x="260629" y="1295400"/>
            <a:ext cx="11822400" cy="5453700"/>
          </a:xfrm>
          <a:prstGeom prst="frame">
            <a:avLst>
              <a:gd name="adj1" fmla="val 958"/>
            </a:avLst>
          </a:prstGeom>
          <a:solidFill>
            <a:srgbClr val="DBF3F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78" name="Google Shape;178;g1fc3edf0686_3_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575" y="1681112"/>
            <a:ext cx="11438501" cy="441542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3A02A500-AE51-7F93-AE53-C09AF06AEAB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8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fc3edf0686_3_74"/>
          <p:cNvSpPr/>
          <p:nvPr/>
        </p:nvSpPr>
        <p:spPr>
          <a:xfrm>
            <a:off x="0" y="441856"/>
            <a:ext cx="159000" cy="6416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85" name="Google Shape;185;g1fc3edf0686_3_74"/>
          <p:cNvSpPr/>
          <p:nvPr/>
        </p:nvSpPr>
        <p:spPr>
          <a:xfrm>
            <a:off x="0" y="-11341"/>
            <a:ext cx="12192000" cy="453300"/>
          </a:xfrm>
          <a:prstGeom prst="rect">
            <a:avLst/>
          </a:prstGeom>
          <a:solidFill>
            <a:srgbClr val="DAEFF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0" i="0" u="none" strike="noStrike" cap="none" dirty="0">
                <a:solidFill>
                  <a:srgbClr val="7F7F7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     1-</a:t>
            </a:r>
            <a:r>
              <a:rPr lang="ko-KR" sz="1800" dirty="0">
                <a:solidFill>
                  <a:srgbClr val="7F7F7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3</a:t>
            </a:r>
            <a:r>
              <a:rPr lang="ko-KR" sz="1800" b="0" i="0" u="none" strike="noStrike" cap="none" dirty="0">
                <a:solidFill>
                  <a:srgbClr val="7F7F7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. </a:t>
            </a:r>
            <a:r>
              <a:rPr lang="ko-KR" sz="1800" dirty="0">
                <a:solidFill>
                  <a:srgbClr val="7F7F7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데이터 </a:t>
            </a:r>
            <a:r>
              <a:rPr lang="ko-KR" sz="1800" dirty="0" err="1">
                <a:solidFill>
                  <a:srgbClr val="7F7F7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Malgun Gothic"/>
                <a:sym typeface="Malgun Gothic"/>
              </a:rPr>
              <a:t>전처리</a:t>
            </a:r>
            <a:endParaRPr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186" name="Google Shape;186;g1fc3edf0686_3_74"/>
          <p:cNvSpPr/>
          <p:nvPr/>
        </p:nvSpPr>
        <p:spPr>
          <a:xfrm>
            <a:off x="260629" y="428704"/>
            <a:ext cx="8888400" cy="985500"/>
          </a:xfrm>
          <a:prstGeom prst="snip2DiagRect">
            <a:avLst>
              <a:gd name="adj1" fmla="val 0"/>
              <a:gd name="adj2" fmla="val 16667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000">
                <a:solidFill>
                  <a:schemeClr val="dk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데이터 전처리</a:t>
            </a:r>
            <a:endParaRPr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187" name="Google Shape;187;g1fc3edf0686_3_74"/>
          <p:cNvSpPr/>
          <p:nvPr/>
        </p:nvSpPr>
        <p:spPr>
          <a:xfrm>
            <a:off x="260629" y="1295400"/>
            <a:ext cx="11822400" cy="5453700"/>
          </a:xfrm>
          <a:prstGeom prst="frame">
            <a:avLst>
              <a:gd name="adj1" fmla="val 958"/>
            </a:avLst>
          </a:prstGeom>
          <a:solidFill>
            <a:srgbClr val="DBF3F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188" name="Google Shape;188;g1fc3edf0686_3_74"/>
          <p:cNvGraphicFramePr/>
          <p:nvPr>
            <p:extLst>
              <p:ext uri="{D42A27DB-BD31-4B8C-83A1-F6EECF244321}">
                <p14:modId xmlns:p14="http://schemas.microsoft.com/office/powerpoint/2010/main" val="3228525131"/>
              </p:ext>
            </p:extLst>
          </p:nvPr>
        </p:nvGraphicFramePr>
        <p:xfrm>
          <a:off x="620563" y="1694758"/>
          <a:ext cx="10944900" cy="4263050"/>
        </p:xfrm>
        <a:graphic>
          <a:graphicData uri="http://schemas.openxmlformats.org/drawingml/2006/table">
            <a:tbl>
              <a:tblPr>
                <a:noFill/>
                <a:tableStyleId>{9A6CDF56-A5B4-4A40-9207-D08A5EC225F1}</a:tableStyleId>
              </a:tblPr>
              <a:tblGrid>
                <a:gridCol w="4118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26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37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2000" dirty="0" err="1">
                          <a:solidFill>
                            <a:srgbClr val="FFFFFF"/>
                          </a:solidFill>
                          <a:latin typeface="에스코어 드림 6 Bold" panose="020B0703030302020204" pitchFamily="34" charset="-127"/>
                          <a:ea typeface="에스코어 드림 6 Bold" panose="020B0703030302020204" pitchFamily="34" charset="-127"/>
                          <a:cs typeface="Malgun Gothic"/>
                          <a:sym typeface="Malgun Gothic"/>
                        </a:rPr>
                        <a:t>변수명</a:t>
                      </a:r>
                      <a:endParaRPr sz="2000" dirty="0">
                        <a:solidFill>
                          <a:srgbClr val="FFFFFF"/>
                        </a:solidFill>
                        <a:latin typeface="에스코어 드림 6 Bold" panose="020B0703030302020204" pitchFamily="34" charset="-127"/>
                        <a:ea typeface="에스코어 드림 6 Bold" panose="020B07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2000" dirty="0">
                          <a:solidFill>
                            <a:srgbClr val="FFFFFF"/>
                          </a:solidFill>
                          <a:latin typeface="에스코어 드림 6 Bold" panose="020B0703030302020204" pitchFamily="34" charset="-127"/>
                          <a:ea typeface="에스코어 드림 6 Bold" panose="020B0703030302020204" pitchFamily="34" charset="-127"/>
                          <a:cs typeface="Malgun Gothic"/>
                          <a:sym typeface="Malgun Gothic"/>
                        </a:rPr>
                        <a:t>처리 방식</a:t>
                      </a:r>
                      <a:endParaRPr sz="2000" dirty="0">
                        <a:solidFill>
                          <a:srgbClr val="FFFFFF"/>
                        </a:solidFill>
                        <a:latin typeface="에스코어 드림 6 Bold" panose="020B0703030302020204" pitchFamily="34" charset="-127"/>
                        <a:ea typeface="에스코어 드림 6 Bold" panose="020B07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00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2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Malgun Gothic"/>
                          <a:sym typeface="Malgun Gothic"/>
                        </a:rPr>
                        <a:t>요일</a:t>
                      </a:r>
                      <a:endParaRPr sz="2000" dirty="0">
                        <a:solidFill>
                          <a:srgbClr val="000000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3">
                  <a:txBody>
                    <a:bodyPr/>
                    <a:lstStyle/>
                    <a:p>
                      <a:pPr marL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에스코어 드림 3 Light" panose="020B0303030302020204" pitchFamily="34" charset="-127"/>
                        <a:ea typeface="에스코어 드림 3 Light" panose="020B0303030302020204" pitchFamily="34" charset="-127"/>
                        <a:cs typeface="Malgun Gothic"/>
                        <a:sym typeface="Malgun Gothic"/>
                      </a:endParaRPr>
                    </a:p>
                    <a:p>
                      <a:pPr marL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2000" dirty="0" err="1"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Malgun Gothic"/>
                          <a:sym typeface="Malgun Gothic"/>
                        </a:rPr>
                        <a:t>melt</a:t>
                      </a:r>
                      <a:r>
                        <a:rPr lang="ko-KR" sz="2000" dirty="0"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Malgun Gothic"/>
                          <a:sym typeface="Malgun Gothic"/>
                        </a:rPr>
                        <a:t> 함수를 이용하여 각각의 요일에 따른 매출금액과 매출건수를 [‘요일’, ‘</a:t>
                      </a:r>
                      <a:r>
                        <a:rPr lang="ko-KR" sz="2000" dirty="0" err="1"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Malgun Gothic"/>
                          <a:sym typeface="Malgun Gothic"/>
                        </a:rPr>
                        <a:t>요일별</a:t>
                      </a:r>
                      <a:r>
                        <a:rPr lang="ko-KR" sz="2000" dirty="0"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Malgun Gothic"/>
                          <a:sym typeface="Malgun Gothic"/>
                        </a:rPr>
                        <a:t> 매출금액’, ‘</a:t>
                      </a:r>
                      <a:r>
                        <a:rPr lang="ko-KR" sz="2000" dirty="0" err="1"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Malgun Gothic"/>
                          <a:sym typeface="Malgun Gothic"/>
                        </a:rPr>
                        <a:t>요일별</a:t>
                      </a:r>
                      <a:r>
                        <a:rPr lang="ko-KR" sz="2000" dirty="0"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Malgun Gothic"/>
                          <a:sym typeface="Malgun Gothic"/>
                        </a:rPr>
                        <a:t> 매출건수’] 칼럼에 추가하고 ‘</a:t>
                      </a:r>
                      <a:r>
                        <a:rPr lang="ko-KR" sz="2000" dirty="0" err="1"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Malgun Gothic"/>
                          <a:sym typeface="Malgun Gothic"/>
                        </a:rPr>
                        <a:t>요일.csv</a:t>
                      </a:r>
                      <a:r>
                        <a:rPr lang="ko-KR" sz="2000" dirty="0"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Malgun Gothic"/>
                          <a:sym typeface="Malgun Gothic"/>
                        </a:rPr>
                        <a:t>’ 데이터 생성</a:t>
                      </a:r>
                      <a:endParaRPr sz="2000" dirty="0">
                        <a:latin typeface="에스코어 드림 3 Light" panose="020B0303030302020204" pitchFamily="34" charset="-127"/>
                        <a:ea typeface="에스코어 드림 3 Light" panose="020B03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200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2000" dirty="0" err="1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Malgun Gothic"/>
                          <a:sym typeface="Malgun Gothic"/>
                        </a:rPr>
                        <a:t>요일별</a:t>
                      </a:r>
                      <a:r>
                        <a:rPr lang="ko-KR" sz="2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Malgun Gothic"/>
                          <a:sym typeface="Malgun Gothic"/>
                        </a:rPr>
                        <a:t> 매출금액</a:t>
                      </a:r>
                      <a:endParaRPr sz="2000" dirty="0">
                        <a:solidFill>
                          <a:srgbClr val="000000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338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2000" dirty="0" err="1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Malgun Gothic"/>
                          <a:sym typeface="Malgun Gothic"/>
                        </a:rPr>
                        <a:t>요일별</a:t>
                      </a:r>
                      <a:r>
                        <a:rPr lang="ko-KR" sz="2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Malgun Gothic"/>
                          <a:sym typeface="Malgun Gothic"/>
                        </a:rPr>
                        <a:t> 매출건수</a:t>
                      </a:r>
                      <a:endParaRPr sz="2000" dirty="0">
                        <a:solidFill>
                          <a:srgbClr val="000000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338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2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Malgun Gothic"/>
                          <a:sym typeface="Malgun Gothic"/>
                        </a:rPr>
                        <a:t>시간대</a:t>
                      </a:r>
                      <a:endParaRPr sz="2000" dirty="0">
                        <a:solidFill>
                          <a:srgbClr val="000000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3">
                  <a:txBody>
                    <a:bodyPr/>
                    <a:lstStyle/>
                    <a:p>
                      <a:pPr marL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chemeClr val="dk1"/>
                        </a:solidFill>
                        <a:latin typeface="에스코어 드림 3 Light" panose="020B0303030302020204" pitchFamily="34" charset="-127"/>
                        <a:ea typeface="에스코어 드림 3 Light" panose="020B0303030302020204" pitchFamily="34" charset="-127"/>
                        <a:cs typeface="Malgun Gothic"/>
                        <a:sym typeface="Malgun Gothic"/>
                      </a:endParaRPr>
                    </a:p>
                    <a:p>
                      <a:pPr marL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2000" dirty="0" err="1">
                          <a:solidFill>
                            <a:schemeClr val="dk1"/>
                          </a:solidFill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Malgun Gothic"/>
                          <a:sym typeface="Malgun Gothic"/>
                        </a:rPr>
                        <a:t>melt</a:t>
                      </a:r>
                      <a:r>
                        <a:rPr lang="ko-KR" sz="2000" dirty="0">
                          <a:solidFill>
                            <a:schemeClr val="dk1"/>
                          </a:solidFill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Malgun Gothic"/>
                          <a:sym typeface="Malgun Gothic"/>
                        </a:rPr>
                        <a:t> 함수를 이용하여 각각의 시간대에 따른 매출금액과 매출건수를 [‘시간대’, ‘시간대별 매출금액’, ‘시간대별 매출건수’] 칼럼에 추가하고 ‘</a:t>
                      </a:r>
                      <a:r>
                        <a:rPr lang="ko-KR" sz="2000" dirty="0" err="1">
                          <a:solidFill>
                            <a:schemeClr val="dk1"/>
                          </a:solidFill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Malgun Gothic"/>
                          <a:sym typeface="Malgun Gothic"/>
                        </a:rPr>
                        <a:t>시간대.csv</a:t>
                      </a:r>
                      <a:r>
                        <a:rPr lang="ko-KR" sz="2000" dirty="0">
                          <a:solidFill>
                            <a:schemeClr val="dk1"/>
                          </a:solidFill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Malgun Gothic"/>
                          <a:sym typeface="Malgun Gothic"/>
                        </a:rPr>
                        <a:t>’ 데이터 생성</a:t>
                      </a:r>
                      <a:endParaRPr sz="2000" dirty="0">
                        <a:latin typeface="에스코어 드림 3 Light" panose="020B0303030302020204" pitchFamily="34" charset="-127"/>
                        <a:ea typeface="에스코어 드림 3 Light" panose="020B03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338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2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Malgun Gothic"/>
                          <a:sym typeface="Malgun Gothic"/>
                        </a:rPr>
                        <a:t>시간대 매출금액</a:t>
                      </a:r>
                      <a:endParaRPr sz="2000" dirty="0">
                        <a:solidFill>
                          <a:srgbClr val="000000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338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2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Malgun Gothic"/>
                          <a:sym typeface="Malgun Gothic"/>
                        </a:rPr>
                        <a:t>시간대 매출건수</a:t>
                      </a:r>
                      <a:endParaRPr sz="2000" dirty="0">
                        <a:solidFill>
                          <a:srgbClr val="000000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BE2A1AF2-A442-08AA-2944-B722A529A9F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9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황록색">
      <a:dk1>
        <a:srgbClr val="000000"/>
      </a:dk1>
      <a:lt1>
        <a:srgbClr val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1312</Words>
  <Application>Microsoft Office PowerPoint</Application>
  <PresentationFormat>와이드스크린</PresentationFormat>
  <Paragraphs>229</Paragraphs>
  <Slides>19</Slides>
  <Notes>19</Notes>
  <HiddenSlides>3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30" baseType="lpstr">
      <vt:lpstr>에스코어 드림 8 Heavy</vt:lpstr>
      <vt:lpstr>Arial</vt:lpstr>
      <vt:lpstr>에스코어 드림 2 ExtraLight</vt:lpstr>
      <vt:lpstr>에스코어 드림 4 Regular</vt:lpstr>
      <vt:lpstr>여기어때 잘난체</vt:lpstr>
      <vt:lpstr>Malgun Gothic</vt:lpstr>
      <vt:lpstr>Noto Sans Symbols</vt:lpstr>
      <vt:lpstr>에스코어 드림 3 Light</vt:lpstr>
      <vt:lpstr>에스코어 드림 5 Medium</vt:lpstr>
      <vt:lpstr>에스코어 드림 6 Bold</vt:lpstr>
      <vt:lpstr>Office 테마</vt:lpstr>
      <vt:lpstr>서울시 자치구별 상권 동향 분석 프로젝트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서울시 자치구별 상권 동향 분석 프로젝트 </dc:title>
  <dc:creator>samsung</dc:creator>
  <cp:lastModifiedBy>정가연(학부생-경제학과)</cp:lastModifiedBy>
  <cp:revision>5</cp:revision>
  <dcterms:created xsi:type="dcterms:W3CDTF">2020-11-27T06:29:25Z</dcterms:created>
  <dcterms:modified xsi:type="dcterms:W3CDTF">2023-01-28T05:31:24Z</dcterms:modified>
</cp:coreProperties>
</file>